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9" r:id="rId20"/>
  </p:sldMasterIdLst>
  <p:notesMasterIdLst>
    <p:notesMasterId r:id="rId34"/>
  </p:notesMasterIdLst>
  <p:handoutMasterIdLst>
    <p:handoutMasterId r:id="rId35"/>
  </p:handoutMasterIdLst>
  <p:sldIdLst>
    <p:sldId id="1528" r:id="rId21"/>
    <p:sldId id="959" r:id="rId22"/>
    <p:sldId id="1529" r:id="rId23"/>
    <p:sldId id="964" r:id="rId24"/>
    <p:sldId id="966" r:id="rId25"/>
    <p:sldId id="1585" r:id="rId26"/>
    <p:sldId id="1068" r:id="rId27"/>
    <p:sldId id="1594" r:id="rId28"/>
    <p:sldId id="1628" r:id="rId29"/>
    <p:sldId id="1626" r:id="rId30"/>
    <p:sldId id="1627" r:id="rId31"/>
    <p:sldId id="1629" r:id="rId32"/>
    <p:sldId id="971" r:id="rId33"/>
  </p:sldIdLst>
  <p:sldSz cx="12198350" cy="6858000"/>
  <p:notesSz cx="6858000" cy="9686925"/>
  <p:custDataLst>
    <p:custData r:id="rId4"/>
    <p:tags r:id="rId36"/>
  </p:custDataLst>
  <p:defaultTextStyle>
    <a:defPPr>
      <a:defRPr lang="de-DE"/>
    </a:defPPr>
    <a:lvl1pPr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210">
          <p15:clr>
            <a:srgbClr val="A4A3A4"/>
          </p15:clr>
        </p15:guide>
        <p15:guide id="7" pos="395" userDrawn="1">
          <p15:clr>
            <a:srgbClr val="FBAE40"/>
          </p15:clr>
        </p15:guide>
        <p15:guide id="8" pos="3842">
          <p15:clr>
            <a:srgbClr val="A4A3A4"/>
          </p15:clr>
        </p15:guide>
        <p15:guide id="9" pos="3938" userDrawn="1">
          <p15:clr>
            <a:srgbClr val="A4A3A4"/>
          </p15:clr>
        </p15:guide>
        <p15:guide id="10" pos="7380" userDrawn="1">
          <p15:clr>
            <a:srgbClr val="FBAE40"/>
          </p15:clr>
        </p15:guide>
        <p15:guide id="11" pos="5570" userDrawn="1">
          <p15:clr>
            <a:srgbClr val="A4A3A4"/>
          </p15:clr>
        </p15:guide>
        <p15:guide id="12" orient="horz" pos="3902" userDrawn="1">
          <p15:clr>
            <a:srgbClr val="FBAE40"/>
          </p15:clr>
        </p15:guide>
        <p15:guide id="13" orient="horz" pos="654">
          <p15:clr>
            <a:srgbClr val="A4A3A4"/>
          </p15:clr>
        </p15:guide>
        <p15:guide id="14" orient="horz" pos="2453" userDrawn="1">
          <p15:clr>
            <a:srgbClr val="A4A3A4"/>
          </p15:clr>
        </p15:guide>
        <p15:guide id="15" orient="horz" pos="2360">
          <p15:clr>
            <a:srgbClr val="A4A3A4"/>
          </p15:clr>
        </p15:guide>
        <p15:guide id="16" orient="horz" pos="909" userDrawn="1">
          <p15:clr>
            <a:srgbClr val="FBAE4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  <p15:guide id="3" orient="horz" pos="3051">
          <p15:clr>
            <a:srgbClr val="A4A3A4"/>
          </p15:clr>
        </p15:guide>
        <p15:guide id="4" pos="2160">
          <p15:clr>
            <a:srgbClr val="A4A3A4"/>
          </p15:clr>
        </p15:guide>
        <p15:guide id="5" orient="horz" pos="2870">
          <p15:clr>
            <a:srgbClr val="A4A3A4"/>
          </p15:clr>
        </p15:guide>
        <p15:guide id="6" orient="horz" pos="466">
          <p15:clr>
            <a:srgbClr val="A4A3A4"/>
          </p15:clr>
        </p15:guide>
        <p15:guide id="7" orient="horz" pos="5637">
          <p15:clr>
            <a:srgbClr val="A4A3A4"/>
          </p15:clr>
        </p15:guide>
        <p15:guide id="8" orient="horz" pos="2733">
          <p15:clr>
            <a:srgbClr val="A4A3A4"/>
          </p15:clr>
        </p15:guide>
        <p15:guide id="9" pos="4156">
          <p15:clr>
            <a:srgbClr val="A4A3A4"/>
          </p15:clr>
        </p15:guide>
        <p15:guide id="10" pos="16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ng Wang" initials="JW" lastIdx="1" clrIdx="0">
    <p:extLst>
      <p:ext uri="{19B8F6BF-5375-455C-9EA6-DF929625EA0E}">
        <p15:presenceInfo xmlns:p15="http://schemas.microsoft.com/office/powerpoint/2012/main" userId="S::favv5g@splm.siemens.com::18e8fe62-c8bd-4ab6-8c60-7cc8100bbf6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F87"/>
    <a:srgbClr val="AAB414"/>
    <a:srgbClr val="7DD2E6"/>
    <a:srgbClr val="D2D741"/>
    <a:srgbClr val="879628"/>
    <a:srgbClr val="647D2D"/>
    <a:srgbClr val="465F19"/>
    <a:srgbClr val="41AAC8"/>
    <a:srgbClr val="2387AA"/>
    <a:srgbClr val="0046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35" autoAdjust="0"/>
    <p:restoredTop sz="94737" autoAdjust="0"/>
  </p:normalViewPr>
  <p:slideViewPr>
    <p:cSldViewPr snapToGrid="0">
      <p:cViewPr>
        <p:scale>
          <a:sx n="70" d="100"/>
          <a:sy n="70" d="100"/>
        </p:scale>
        <p:origin x="187" y="302"/>
      </p:cViewPr>
      <p:guideLst>
        <p:guide orient="horz" pos="210"/>
        <p:guide pos="395"/>
        <p:guide pos="3842"/>
        <p:guide pos="3938"/>
        <p:guide pos="7380"/>
        <p:guide pos="5570"/>
        <p:guide orient="horz" pos="3902"/>
        <p:guide orient="horz" pos="654"/>
        <p:guide orient="horz" pos="2453"/>
        <p:guide orient="horz" pos="2360"/>
        <p:guide orient="horz" pos="90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722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224"/>
        <p:guide pos="2236"/>
        <p:guide orient="horz" pos="3051"/>
        <p:guide pos="2160"/>
        <p:guide orient="horz" pos="2870"/>
        <p:guide orient="horz" pos="466"/>
        <p:guide orient="horz" pos="5637"/>
        <p:guide orient="horz" pos="2733"/>
        <p:guide pos="4156"/>
        <p:guide pos="16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slide" Target="slides/slide6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.xml"/><Relationship Id="rId34" Type="http://schemas.openxmlformats.org/officeDocument/2006/relationships/notesMaster" Target="notesMasters/notesMaster1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slide" Target="slides/slide5.xml"/><Relationship Id="rId33" Type="http://schemas.openxmlformats.org/officeDocument/2006/relationships/slide" Target="slides/slide13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Master" Target="slideMasters/slideMaster1.xml"/><Relationship Id="rId29" Type="http://schemas.openxmlformats.org/officeDocument/2006/relationships/slide" Target="slides/slide9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4.xml"/><Relationship Id="rId32" Type="http://schemas.openxmlformats.org/officeDocument/2006/relationships/slide" Target="slides/slide12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3.xml"/><Relationship Id="rId28" Type="http://schemas.openxmlformats.org/officeDocument/2006/relationships/slide" Target="slides/slide8.xml"/><Relationship Id="rId36" Type="http://schemas.openxmlformats.org/officeDocument/2006/relationships/tags" Target="tags/tag1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slide" Target="slides/slide1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2.xml"/><Relationship Id="rId27" Type="http://schemas.openxmlformats.org/officeDocument/2006/relationships/slide" Target="slides/slide7.xml"/><Relationship Id="rId30" Type="http://schemas.openxmlformats.org/officeDocument/2006/relationships/slide" Target="slides/slide10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18840" y="0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64038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endParaRPr lang="en-US">
              <a:latin typeface="Arial" pitchFamily="34" charset="0"/>
            </a:endParaRPr>
          </a:p>
        </p:txBody>
      </p:sp>
      <p:sp>
        <p:nvSpPr>
          <p:cNvPr id="173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18840" y="9164038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>
                <a:latin typeface="Arial" pitchFamily="34" charset="0"/>
              </a:rPr>
              <a:t>Handout </a:t>
            </a:r>
            <a:fld id="{BFC713D8-7968-482B-A79F-9C586FE5053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1723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18840" y="0"/>
            <a:ext cx="3137627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778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1702" y="739006"/>
            <a:ext cx="6338250" cy="3564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60351" y="4564740"/>
            <a:ext cx="6337300" cy="4321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164038"/>
            <a:ext cx="3139161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18840" y="9164038"/>
            <a:ext cx="3137627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877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eaLnBrk="0" fontAlgn="base" hangingPunct="0">
      <a:spcBef>
        <a:spcPts val="0"/>
      </a:spcBef>
      <a:spcAft>
        <a:spcPts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1pPr>
    <a:lvl2pPr marL="126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2pPr>
    <a:lvl3pPr marL="252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3pPr>
    <a:lvl4pPr marL="378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4pPr>
    <a:lvl5pPr marL="504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5pPr>
    <a:lvl6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8113" y="768350"/>
            <a:ext cx="6824662" cy="3836988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123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39775"/>
            <a:ext cx="6337300" cy="3563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de-DE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8</a:t>
            </a:fld>
            <a:endParaRPr lang="de-D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888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39775"/>
            <a:ext cx="6337300" cy="3563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de-DE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9</a:t>
            </a:fld>
            <a:endParaRPr lang="de-D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994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39775"/>
            <a:ext cx="6337300" cy="3563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de-DE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10</a:t>
            </a:fld>
            <a:endParaRPr lang="de-D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676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39775"/>
            <a:ext cx="6337300" cy="3563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de-DE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11</a:t>
            </a:fld>
            <a:endParaRPr lang="de-D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399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39775"/>
            <a:ext cx="6337300" cy="3563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de-DE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12</a:t>
            </a:fld>
            <a:endParaRPr lang="de-D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951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39775"/>
            <a:ext cx="6337300" cy="3563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de-DE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13</a:t>
            </a:fld>
            <a:endParaRPr lang="de-D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259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customXml" Target="../../customXml/item9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customXml" Target="../../customXml/item18.xml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customXml" Target="../../customXml/item5.xm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customXml" Target="../../customXml/item1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5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customXml" Target="../../customXml/item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4" Type="http://schemas.openxmlformats.org/officeDocument/2006/relationships/tags" Target="../tags/tag5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customXml" Target="../../customXml/item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customXml" Target="../../customXml/item10.xml"/><Relationship Id="rId4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customXml" Target="../../customXml/item1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8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customXml" Target="../../customXml/item1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5.xml"/><Relationship Id="rId4" Type="http://schemas.openxmlformats.org/officeDocument/2006/relationships/tags" Target="../tags/tag7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6.xml"/><Relationship Id="rId1" Type="http://schemas.openxmlformats.org/officeDocument/2006/relationships/customXml" Target="../../customXml/item14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customXml" Target="../../customXml/item1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2" Type="http://schemas.openxmlformats.org/officeDocument/2006/relationships/tags" Target="../tags/tag85.xml"/><Relationship Id="rId1" Type="http://schemas.openxmlformats.org/officeDocument/2006/relationships/customXml" Target="../../customXml/item13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customXml" Target="../../customXml/item1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customXml" Target="../../customXml/item1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3EB956-24BD-469B-87D1-27D507EF0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1986" r="5669"/>
          <a:stretch/>
        </p:blipFill>
        <p:spPr>
          <a:xfrm>
            <a:off x="0" y="-36000"/>
            <a:ext cx="12260898" cy="6893167"/>
          </a:xfrm>
          <a:prstGeom prst="rect">
            <a:avLst/>
          </a:prstGeom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462181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>
              <a:solidFill>
                <a:srgbClr val="990000"/>
              </a:solidFill>
            </a:endParaRPr>
          </a:p>
        </p:txBody>
      </p:sp>
      <p:sp>
        <p:nvSpPr>
          <p:cNvPr id="9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/>
              <a:t>Realize innovation.</a:t>
            </a:r>
          </a:p>
        </p:txBody>
      </p:sp>
      <p:sp>
        <p:nvSpPr>
          <p:cNvPr id="10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algn="l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/>
              <a:t>Please insert Restrictedity note</a:t>
            </a:r>
          </a:p>
        </p:txBody>
      </p:sp>
      <p:grpSp>
        <p:nvGrpSpPr>
          <p:cNvPr id="83" name="Gruppieren 82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4" name="Gerade Verbindung 83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Gerade Verbindung 104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2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3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4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5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6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7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8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9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0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1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2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3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4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5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6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8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9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0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1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2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3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4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5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6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7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8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</p:grp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auto">
          <a:xfrm>
            <a:off x="0" y="0"/>
            <a:ext cx="12198350" cy="1439999"/>
          </a:xfrm>
          <a:prstGeom prst="rect">
            <a:avLst/>
          </a:prstGeom>
          <a:solidFill>
            <a:srgbClr val="FFFFFF"/>
          </a:solidFill>
          <a:ln w="127">
            <a:solidFill>
              <a:srgbClr val="FFFFFF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noProof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-2784"/>
            <a:ext cx="12196800" cy="6858000"/>
          </a:xfrm>
          <a:noFill/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7" name="Gerade Verbindung 6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3159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451" userDrawn="1">
          <p15:clr>
            <a:srgbClr val="A4A3A4"/>
          </p15:clr>
        </p15:guide>
        <p15:guide id="2" pos="3842" userDrawn="1">
          <p15:clr>
            <a:srgbClr val="A4A3A4"/>
          </p15:clr>
        </p15:guide>
        <p15:guide id="3" pos="3935" userDrawn="1">
          <p15:clr>
            <a:srgbClr val="A4A3A4"/>
          </p15:clr>
        </p15:guide>
        <p15:guide id="4" pos="5567" userDrawn="1">
          <p15:clr>
            <a:srgbClr val="A4A3A4"/>
          </p15:clr>
        </p15:guide>
        <p15:guide id="5" pos="7379" userDrawn="1">
          <p15:clr>
            <a:srgbClr val="FBAE40"/>
          </p15:clr>
        </p15:guide>
        <p15:guide id="6" pos="391" userDrawn="1">
          <p15:clr>
            <a:srgbClr val="FBAE40"/>
          </p15:clr>
        </p15:guide>
        <p15:guide id="7" orient="horz" pos="3903" userDrawn="1">
          <p15:clr>
            <a:srgbClr val="FBAE40"/>
          </p15:clr>
        </p15:guide>
        <p15:guide id="9" orient="horz" pos="2358" userDrawn="1">
          <p15:clr>
            <a:srgbClr val="A4A3A4"/>
          </p15:clr>
        </p15:guide>
        <p15:guide id="10" orient="horz" pos="911" userDrawn="1">
          <p15:clr>
            <a:srgbClr val="FBAE40"/>
          </p15:clr>
        </p15:guide>
        <p15:guide id="11" orient="horz" pos="652" userDrawn="1">
          <p15:clr>
            <a:srgbClr val="A4A3A4"/>
          </p15:clr>
        </p15:guide>
        <p15:guide id="12" orient="horz" pos="210" userDrawn="1">
          <p15:clr>
            <a:srgbClr val="A4A3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Dynamic Petro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0" y="0"/>
            <a:ext cx="12198350" cy="6861907"/>
            <a:chOff x="0" y="0"/>
            <a:chExt cx="12198350" cy="6861907"/>
          </a:xfrm>
        </p:grpSpPr>
        <p:sp>
          <p:nvSpPr>
            <p:cNvPr id="4" name="Rechteck 3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" name="Rechteck 5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gradFill>
              <a:gsLst>
                <a:gs pos="83000">
                  <a:srgbClr val="0099B0">
                    <a:alpha val="85000"/>
                  </a:srgbClr>
                </a:gs>
                <a:gs pos="50000">
                  <a:srgbClr val="009999">
                    <a:alpha val="85000"/>
                  </a:srgbClr>
                </a:gs>
                <a:gs pos="0">
                  <a:srgbClr val="50BEBE">
                    <a:alpha val="85000"/>
                  </a:srgbClr>
                </a:gs>
                <a:gs pos="100000">
                  <a:srgbClr val="0099CB">
                    <a:alpha val="85000"/>
                  </a:srgbClr>
                </a:gs>
              </a:gsLst>
              <a:lin ang="0" scaled="0"/>
            </a:gra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9" name="Gerade Verbindung 8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Gerade Verbindung 28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Gerade Verbindung 29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53766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Blu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 bwMode="auto">
          <a:xfrm>
            <a:off x="0" y="0"/>
            <a:ext cx="12198350" cy="6861907"/>
          </a:xfrm>
          <a:prstGeom prst="rect">
            <a:avLst/>
          </a:prstGeom>
          <a:solidFill>
            <a:srgbClr val="50BED7"/>
          </a:solidFill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noProof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4" name="Gruppieren 3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5" name="Gerade Verbindung 4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" name="Gerade Verbindung 5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" name="Gerade Verbindung 6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79931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type="obj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" type="obj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607085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440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34765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0000"/>
            <a:ext cx="5904000" cy="4752000"/>
          </a:xfrm>
          <a:solidFill>
            <a:srgbClr val="41AAAA"/>
          </a:solidFill>
          <a:ln w="9525">
            <a:noFill/>
            <a:miter lim="800000"/>
            <a:headEnd/>
            <a:tailEnd/>
          </a:ln>
        </p:spPr>
        <p:txBody>
          <a:bodyPr vert="horz" wrap="square" lIns="288000" tIns="252000" rIns="576000" bIns="252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 typeface="Arial" pitchFamily="34" charset="0"/>
              <a:buNone/>
              <a:tabLst/>
              <a:defRPr lang="de-DE">
                <a:solidFill>
                  <a:schemeClr val="bg1"/>
                </a:solidFill>
              </a:defRPr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746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83715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" preserve="1" userDrawn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3600450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370388" y="1443038"/>
            <a:ext cx="3600000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8115750" y="1443038"/>
            <a:ext cx="3600000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lor fi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462181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>
              <a:solidFill>
                <a:srgbClr val="990000"/>
              </a:solidFill>
            </a:endParaRPr>
          </a:p>
        </p:txBody>
      </p:sp>
      <p:sp>
        <p:nvSpPr>
          <p:cNvPr id="8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/>
              <a:t>Realize innovation.</a:t>
            </a:r>
          </a:p>
        </p:txBody>
      </p:sp>
      <p:sp>
        <p:nvSpPr>
          <p:cNvPr id="11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algn="l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r>
              <a:rPr lang="en-US" sz="1000" b="1" noProof="0"/>
              <a:t>Restricted © Siemens AG 2017</a:t>
            </a:r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9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0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1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64173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quarter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quarter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cdtContent Placeholder 4 Id5"/>
          <p:cNvSpPr>
            <a:spLocks noGrp="1"/>
          </p:cNvSpPr>
          <p:nvPr>
            <p:ph sz="quarter" idx="3" hasCustomPrompt="1"/>
            <p:custDataLst>
              <p:tags r:id="rId4"/>
            </p:custDataLst>
          </p:nvPr>
        </p:nvSpPr>
        <p:spPr>
          <a:xfrm>
            <a:off x="627063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cdtContent Placeholder 5 Id6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243638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557672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 + Navigation" preserve="1" userDrawn="1">
  <p:cSld name="Free Content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/>
              <a:t>Click to edit the navigation text</a:t>
            </a:r>
          </a:p>
          <a:p>
            <a:pPr lvl="1"/>
            <a:r>
              <a:rPr lang="en-US" noProof="0"/>
              <a:t>active chapter</a:t>
            </a:r>
          </a:p>
          <a:p>
            <a:pPr lvl="2"/>
            <a:r>
              <a:rPr lang="en-US" noProof="0"/>
              <a:t>subchapter</a:t>
            </a:r>
          </a:p>
          <a:p>
            <a:pPr lvl="3"/>
            <a:r>
              <a:rPr lang="en-US" noProof="0"/>
              <a:t>active subchapter</a:t>
            </a:r>
          </a:p>
          <a:p>
            <a:pPr lvl="4"/>
            <a:r>
              <a:rPr lang="en-US" noProof="0"/>
              <a:t>subchapter</a:t>
            </a:r>
          </a:p>
          <a:p>
            <a:pPr lvl="5"/>
            <a:r>
              <a:rPr lang="en-US" noProof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 + Navigation" preserve="1" userDrawn="1">
  <p:cSld name="One object (large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/>
              <a:t>Click to edit the navigation text</a:t>
            </a:r>
          </a:p>
          <a:p>
            <a:pPr lvl="1"/>
            <a:r>
              <a:rPr lang="en-US" noProof="0"/>
              <a:t>active chapter</a:t>
            </a:r>
          </a:p>
          <a:p>
            <a:pPr lvl="2"/>
            <a:r>
              <a:rPr lang="en-US" noProof="0"/>
              <a:t>subchapter</a:t>
            </a:r>
          </a:p>
          <a:p>
            <a:pPr lvl="3"/>
            <a:r>
              <a:rPr lang="en-US" noProof="0"/>
              <a:t>active subchapter</a:t>
            </a:r>
          </a:p>
          <a:p>
            <a:pPr lvl="4"/>
            <a:r>
              <a:rPr lang="en-US" noProof="0"/>
              <a:t>subchapter</a:t>
            </a:r>
          </a:p>
          <a:p>
            <a:pPr lvl="5"/>
            <a:r>
              <a:rPr lang="en-US" noProof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 + Navigation" preserve="1" userDrawn="1">
  <p:cSld name="One object (small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/>
              <a:t>Click to edit the navigation text</a:t>
            </a:r>
          </a:p>
          <a:p>
            <a:pPr lvl="1"/>
            <a:r>
              <a:rPr lang="en-US" noProof="0"/>
              <a:t>active chapter</a:t>
            </a:r>
          </a:p>
          <a:p>
            <a:pPr lvl="2"/>
            <a:r>
              <a:rPr lang="en-US" noProof="0"/>
              <a:t>subchapter</a:t>
            </a:r>
          </a:p>
          <a:p>
            <a:pPr lvl="3"/>
            <a:r>
              <a:rPr lang="en-US" noProof="0"/>
              <a:t>active subchapter</a:t>
            </a:r>
          </a:p>
          <a:p>
            <a:pPr lvl="4"/>
            <a:r>
              <a:rPr lang="en-US" noProof="0"/>
              <a:t>subchapter</a:t>
            </a:r>
          </a:p>
          <a:p>
            <a:pPr lvl="5"/>
            <a:r>
              <a:rPr lang="en-US" noProof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+ Navigation" preserve="1" userDrawn="1">
  <p:cSld name="Two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5" y="1443038"/>
            <a:ext cx="4032000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/>
              <a:t>Click to edit the navigation text</a:t>
            </a:r>
          </a:p>
          <a:p>
            <a:pPr lvl="1"/>
            <a:r>
              <a:rPr lang="en-US" noProof="0"/>
              <a:t>active chapter</a:t>
            </a:r>
          </a:p>
          <a:p>
            <a:pPr lvl="2"/>
            <a:r>
              <a:rPr lang="en-US" noProof="0"/>
              <a:t>subchapter</a:t>
            </a:r>
          </a:p>
          <a:p>
            <a:pPr lvl="3"/>
            <a:r>
              <a:rPr lang="en-US" noProof="0"/>
              <a:t>active subchapter</a:t>
            </a:r>
          </a:p>
          <a:p>
            <a:pPr lvl="4"/>
            <a:r>
              <a:rPr lang="en-US" noProof="0"/>
              <a:t>subchapter</a:t>
            </a:r>
          </a:p>
          <a:p>
            <a:pPr lvl="5"/>
            <a:r>
              <a:rPr lang="en-US" noProof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Navigation" preserve="1" userDrawn="1">
  <p:cSld name="Three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2592000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3362400" y="1443038"/>
            <a:ext cx="2736775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3638" y="1443038"/>
            <a:ext cx="2592387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cdtTextplatzhalter 13 Id7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/>
              <a:t>Click to edit the navigation text</a:t>
            </a:r>
          </a:p>
          <a:p>
            <a:pPr lvl="1"/>
            <a:r>
              <a:rPr lang="en-US" noProof="0"/>
              <a:t>active chapter</a:t>
            </a:r>
          </a:p>
          <a:p>
            <a:pPr lvl="2"/>
            <a:r>
              <a:rPr lang="en-US" noProof="0"/>
              <a:t>subchapter</a:t>
            </a:r>
          </a:p>
          <a:p>
            <a:pPr lvl="3"/>
            <a:r>
              <a:rPr lang="en-US" noProof="0"/>
              <a:t>active subchapter</a:t>
            </a:r>
          </a:p>
          <a:p>
            <a:pPr lvl="4"/>
            <a:r>
              <a:rPr lang="en-US" noProof="0"/>
              <a:t>subchapter</a:t>
            </a:r>
          </a:p>
          <a:p>
            <a:pPr lvl="5"/>
            <a:r>
              <a:rPr lang="en-US" noProof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 + Navigation" preserve="1" userDrawn="1">
  <p:cSld name="Two row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/>
              <a:t>Click to edit the navigation text</a:t>
            </a:r>
          </a:p>
          <a:p>
            <a:pPr lvl="1"/>
            <a:r>
              <a:rPr lang="en-US" noProof="0"/>
              <a:t>active chapter</a:t>
            </a:r>
          </a:p>
          <a:p>
            <a:pPr lvl="2"/>
            <a:r>
              <a:rPr lang="en-US" noProof="0"/>
              <a:t>subchapter</a:t>
            </a:r>
          </a:p>
          <a:p>
            <a:pPr lvl="3"/>
            <a:r>
              <a:rPr lang="en-US" noProof="0"/>
              <a:t>active subchapter</a:t>
            </a:r>
          </a:p>
          <a:p>
            <a:pPr lvl="4"/>
            <a:r>
              <a:rPr lang="en-US" noProof="0"/>
              <a:t>subchapter</a:t>
            </a:r>
          </a:p>
          <a:p>
            <a:pPr lvl="5"/>
            <a:r>
              <a:rPr lang="en-US" noProof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 + Navigation" preserve="1" userDrawn="1">
  <p:cSld name="Four object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2300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4" y="1443038"/>
            <a:ext cx="4032000" cy="2300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7063" y="3888000"/>
            <a:ext cx="4032000" cy="2304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dtContent Placeholder 14 Id15"/>
          <p:cNvSpPr>
            <a:spLocks noGrp="1"/>
          </p:cNvSpPr>
          <p:nvPr>
            <p:ph sz="quarter" idx="15"/>
            <p:custDataLst>
              <p:tags r:id="rId6"/>
            </p:custDataLst>
          </p:nvPr>
        </p:nvSpPr>
        <p:spPr>
          <a:xfrm>
            <a:off x="4804025" y="3888000"/>
            <a:ext cx="4032000" cy="2304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dtTextplatzhalter 13 Id10"/>
          <p:cNvSpPr>
            <a:spLocks noGrp="1"/>
          </p:cNvSpPr>
          <p:nvPr>
            <p:ph type="body" sz="quarter" idx="16" hasCustomPrompt="1"/>
            <p:custDataLst>
              <p:tags r:id="rId7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/>
              <a:t>Click to edit the navigation text</a:t>
            </a:r>
          </a:p>
          <a:p>
            <a:pPr lvl="1"/>
            <a:r>
              <a:rPr lang="en-US" noProof="0"/>
              <a:t>active chapter</a:t>
            </a:r>
          </a:p>
          <a:p>
            <a:pPr lvl="2"/>
            <a:r>
              <a:rPr lang="en-US" noProof="0"/>
              <a:t>subchapter</a:t>
            </a:r>
          </a:p>
          <a:p>
            <a:pPr lvl="3"/>
            <a:r>
              <a:rPr lang="en-US" noProof="0"/>
              <a:t>active subchapter</a:t>
            </a:r>
          </a:p>
          <a:p>
            <a:pPr lvl="4"/>
            <a:r>
              <a:rPr lang="en-US" noProof="0"/>
              <a:t>subchapter</a:t>
            </a:r>
          </a:p>
          <a:p>
            <a:pPr lvl="5"/>
            <a:r>
              <a:rPr lang="en-US" noProof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4658996" y="1440000"/>
            <a:ext cx="7539354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/>
              <a:t>Click to edit the toc / contact</a:t>
            </a:r>
          </a:p>
          <a:p>
            <a:pPr lvl="1"/>
            <a:r>
              <a:rPr lang="en-US" noProof="0"/>
              <a:t>chapter</a:t>
            </a:r>
          </a:p>
          <a:p>
            <a:pPr lvl="2"/>
            <a:r>
              <a:rPr lang="en-US" noProof="0"/>
              <a:t>active chapter</a:t>
            </a:r>
          </a:p>
          <a:p>
            <a:pPr lvl="3"/>
            <a:r>
              <a:rPr lang="en-US" noProof="0"/>
              <a:t>subchapter</a:t>
            </a:r>
          </a:p>
          <a:p>
            <a:pPr lvl="4"/>
            <a:r>
              <a:rPr lang="en-US" noProof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40000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0332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Dynamic Petrol">
    <p:bg>
      <p:bgPr>
        <a:gradFill>
          <a:gsLst>
            <a:gs pos="83000">
              <a:srgbClr val="0099B0">
                <a:alpha val="85000"/>
              </a:srgbClr>
            </a:gs>
            <a:gs pos="50000">
              <a:srgbClr val="009999">
                <a:alpha val="85000"/>
              </a:srgbClr>
            </a:gs>
            <a:gs pos="0">
              <a:srgbClr val="50BEBE">
                <a:alpha val="85000"/>
              </a:srgbClr>
            </a:gs>
            <a:gs pos="100000">
              <a:srgbClr val="0099CB">
                <a:alpha val="85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>
              <a:solidFill>
                <a:srgbClr val="990000"/>
              </a:solidFill>
            </a:endParaRPr>
          </a:p>
        </p:txBody>
      </p:sp>
      <p:sp>
        <p:nvSpPr>
          <p:cNvPr id="30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4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9833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id="{B393E257-D4CC-4B07-9D37-529781D04F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2389" t="-164" r="5794" b="164"/>
          <a:stretch/>
        </p:blipFill>
        <p:spPr>
          <a:xfrm>
            <a:off x="0" y="-9656"/>
            <a:ext cx="12198348" cy="6867656"/>
          </a:xfrm>
          <a:prstGeom prst="rect">
            <a:avLst/>
          </a:prstGeom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891286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>
              <a:solidFill>
                <a:srgbClr val="990000"/>
              </a:solidFill>
            </a:endParaRPr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8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9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0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Blue light">
    <p:bg>
      <p:bgPr>
        <a:solidFill>
          <a:srgbClr val="50BE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>
              <a:solidFill>
                <a:srgbClr val="990000"/>
              </a:solidFill>
            </a:endParaRPr>
          </a:p>
        </p:txBody>
      </p:sp>
      <p:sp>
        <p:nvSpPr>
          <p:cNvPr id="34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0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1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2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3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5548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 bwMode="auto">
          <a:xfrm>
            <a:off x="4658996" y="1439999"/>
            <a:ext cx="7539354" cy="4752000"/>
          </a:xfrm>
          <a:solidFill>
            <a:srgbClr val="41AAAA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chemeClr val="bg1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chemeClr val="bg1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chemeClr val="bg1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39999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0215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Index" preserve="1" userDrawn="1">
  <p:cSld name="Text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cdtText Placeholder 12 Id13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27063" y="1443038"/>
            <a:ext cx="3887914" cy="474896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cdtTextplatzhalter 12 Id5"/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 bwMode="auto">
          <a:xfrm>
            <a:off x="4658995" y="1440000"/>
            <a:ext cx="7539355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3366034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1440000"/>
            <a:ext cx="122040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144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11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6.xml"/><Relationship Id="rId42" Type="http://schemas.openxmlformats.org/officeDocument/2006/relationships/tags" Target="../tags/tag14.xml"/><Relationship Id="rId47" Type="http://schemas.openxmlformats.org/officeDocument/2006/relationships/tags" Target="../tags/tag19.xml"/><Relationship Id="rId50" Type="http://schemas.openxmlformats.org/officeDocument/2006/relationships/tags" Target="../tags/tag22.xml"/><Relationship Id="rId55" Type="http://schemas.openxmlformats.org/officeDocument/2006/relationships/tags" Target="../tags/tag27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5.xml"/><Relationship Id="rId38" Type="http://schemas.openxmlformats.org/officeDocument/2006/relationships/tags" Target="../tags/tag10.xml"/><Relationship Id="rId46" Type="http://schemas.openxmlformats.org/officeDocument/2006/relationships/tags" Target="../tags/tag1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41" Type="http://schemas.openxmlformats.org/officeDocument/2006/relationships/tags" Target="../tags/tag13.xml"/><Relationship Id="rId54" Type="http://schemas.openxmlformats.org/officeDocument/2006/relationships/tags" Target="../tags/tag2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4.xml"/><Relationship Id="rId37" Type="http://schemas.openxmlformats.org/officeDocument/2006/relationships/tags" Target="../tags/tag9.xml"/><Relationship Id="rId40" Type="http://schemas.openxmlformats.org/officeDocument/2006/relationships/tags" Target="../tags/tag12.xml"/><Relationship Id="rId45" Type="http://schemas.openxmlformats.org/officeDocument/2006/relationships/tags" Target="../tags/tag17.xml"/><Relationship Id="rId53" Type="http://schemas.openxmlformats.org/officeDocument/2006/relationships/tags" Target="../tags/tag25.xml"/><Relationship Id="rId58" Type="http://schemas.openxmlformats.org/officeDocument/2006/relationships/tags" Target="../tags/tag3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8.xml"/><Relationship Id="rId49" Type="http://schemas.openxmlformats.org/officeDocument/2006/relationships/tags" Target="../tags/tag21.xml"/><Relationship Id="rId57" Type="http://schemas.openxmlformats.org/officeDocument/2006/relationships/tags" Target="../tags/tag2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3.xml"/><Relationship Id="rId44" Type="http://schemas.openxmlformats.org/officeDocument/2006/relationships/tags" Target="../tags/tag16.xml"/><Relationship Id="rId52" Type="http://schemas.openxmlformats.org/officeDocument/2006/relationships/tags" Target="../tags/tag2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ags" Target="../tags/tag2.xml"/><Relationship Id="rId35" Type="http://schemas.openxmlformats.org/officeDocument/2006/relationships/tags" Target="../tags/tag7.xml"/><Relationship Id="rId43" Type="http://schemas.openxmlformats.org/officeDocument/2006/relationships/tags" Target="../tags/tag15.xml"/><Relationship Id="rId48" Type="http://schemas.openxmlformats.org/officeDocument/2006/relationships/tags" Target="../tags/tag20.xml"/><Relationship Id="rId56" Type="http://schemas.openxmlformats.org/officeDocument/2006/relationships/tags" Target="../tags/tag2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3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cdtRectangle 115 Id3078"/>
          <p:cNvSpPr>
            <a:spLocks noGrp="1" noChangeArrowheads="1"/>
          </p:cNvSpPr>
          <p:nvPr>
            <p:ph type="title"/>
            <p:custDataLst>
              <p:tags r:id="rId30"/>
            </p:custDataLst>
          </p:nvPr>
        </p:nvSpPr>
        <p:spPr bwMode="auto">
          <a:xfrm>
            <a:off x="0" y="-1"/>
            <a:ext cx="1219835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3384000" bIns="23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079" name="cdtRectangle 116 Id3079"/>
          <p:cNvSpPr>
            <a:spLocks noGrp="1" noChangeArrowheads="1"/>
          </p:cNvSpPr>
          <p:nvPr>
            <p:ph type="body" idx="1"/>
            <p:custDataLst>
              <p:tags r:id="rId31"/>
            </p:custDataLst>
          </p:nvPr>
        </p:nvSpPr>
        <p:spPr bwMode="auto">
          <a:xfrm>
            <a:off x="627063" y="1443037"/>
            <a:ext cx="8208962" cy="4750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cxnSp>
        <p:nvCxnSpPr>
          <p:cNvPr id="3072" name="cdtMasterTags_CL1 Id3072"/>
          <p:cNvCxnSpPr/>
          <p:nvPr>
            <p:custDataLst>
              <p:tags r:id="rId3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3" name="cdtMasterTags_CL2 Id3073"/>
          <p:cNvCxnSpPr/>
          <p:nvPr>
            <p:custDataLst>
              <p:tags r:id="rId3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4" name="cdtMasterTags_CL3 Id3074"/>
          <p:cNvCxnSpPr/>
          <p:nvPr>
            <p:custDataLst>
              <p:tags r:id="rId3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5" name="cdtMasterTags_CL4 Id3075"/>
          <p:cNvCxnSpPr/>
          <p:nvPr>
            <p:custDataLst>
              <p:tags r:id="rId3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6" name="cdtMasterTags_CL5 Id3076"/>
          <p:cNvCxnSpPr/>
          <p:nvPr>
            <p:custDataLst>
              <p:tags r:id="rId3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7" name="cdtMasterTags_CL6 Id3077"/>
          <p:cNvCxnSpPr/>
          <p:nvPr>
            <p:custDataLst>
              <p:tags r:id="rId3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0" name="cdtMasterTags_CL7 Id3080"/>
          <p:cNvCxnSpPr/>
          <p:nvPr>
            <p:custDataLst>
              <p:tags r:id="rId3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1" name="cdtMasterTags_CL8 Id3081"/>
          <p:cNvCxnSpPr/>
          <p:nvPr>
            <p:custDataLst>
              <p:tags r:id="rId3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2" name="cdtMasterTags_CL9 Id3082"/>
          <p:cNvCxnSpPr/>
          <p:nvPr>
            <p:custDataLst>
              <p:tags r:id="rId4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3" name="cdtMasterTags_CL10 Id3083"/>
          <p:cNvCxnSpPr/>
          <p:nvPr>
            <p:custDataLst>
              <p:tags r:id="rId4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4" name="cdtMasterTags_CL11 Id3084"/>
          <p:cNvCxnSpPr/>
          <p:nvPr>
            <p:custDataLst>
              <p:tags r:id="rId4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5" name="cdtMasterTags_CL12 Id3085"/>
          <p:cNvCxnSpPr/>
          <p:nvPr>
            <p:custDataLst>
              <p:tags r:id="rId4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6" name="cdtMasterTags_CL13 Id3086"/>
          <p:cNvCxnSpPr/>
          <p:nvPr>
            <p:custDataLst>
              <p:tags r:id="rId4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7" name="cdtMasterTags_CL14 Id3087"/>
          <p:cNvCxnSpPr/>
          <p:nvPr>
            <p:custDataLst>
              <p:tags r:id="rId4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8" name="cdtMasterTags_CL15 Id3088"/>
          <p:cNvCxnSpPr/>
          <p:nvPr>
            <p:custDataLst>
              <p:tags r:id="rId4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9" name="cdtMasterTags_CL16 Id3089"/>
          <p:cNvCxnSpPr/>
          <p:nvPr>
            <p:custDataLst>
              <p:tags r:id="rId4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0" name="cdtMasterTags_CL17 Id3090"/>
          <p:cNvCxnSpPr/>
          <p:nvPr>
            <p:custDataLst>
              <p:tags r:id="rId4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1" name="cdtMasterTags_CL18 Id3091"/>
          <p:cNvCxnSpPr/>
          <p:nvPr>
            <p:custDataLst>
              <p:tags r:id="rId4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2" name="cdtMasterTags_CL19 Id3092"/>
          <p:cNvCxnSpPr/>
          <p:nvPr>
            <p:custDataLst>
              <p:tags r:id="rId5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3" name="cdtMasterTags_CL20 Id3093"/>
          <p:cNvCxnSpPr/>
          <p:nvPr>
            <p:custDataLst>
              <p:tags r:id="rId5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4" name="cdtMasterTags_CL21 Id3094"/>
          <p:cNvCxnSpPr/>
          <p:nvPr>
            <p:custDataLst>
              <p:tags r:id="rId5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5" name="cdtMasterTags_CL22 Id3095"/>
          <p:cNvCxnSpPr/>
          <p:nvPr>
            <p:custDataLst>
              <p:tags r:id="rId5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6" name="cdtMasterTags"/>
          <p:cNvCxnSpPr/>
          <p:nvPr>
            <p:custDataLst>
              <p:tags r:id="rId5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3" name="cdtText Box 133 Id16"/>
          <p:cNvSpPr txBox="1">
            <a:spLocks noChangeArrowheads="1"/>
          </p:cNvSpPr>
          <p:nvPr>
            <p:custDataLst>
              <p:tags r:id="rId55"/>
            </p:custDataLst>
          </p:nvPr>
        </p:nvSpPr>
        <p:spPr bwMode="auto">
          <a:xfrm>
            <a:off x="0" y="6200774"/>
            <a:ext cx="121983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26400" tIns="144000" rIns="3211200" bIns="0" anchor="ctr"/>
          <a:lstStyle/>
          <a:p>
            <a:r>
              <a:rPr lang="en-US" sz="1000" b="1" noProof="0" dirty="0">
                <a:solidFill>
                  <a:srgbClr val="879BAA"/>
                </a:solidFill>
              </a:rPr>
              <a:t>Restricted © Siemens AG 2020</a:t>
            </a:r>
          </a:p>
        </p:txBody>
      </p:sp>
      <p:sp>
        <p:nvSpPr>
          <p:cNvPr id="64" name="cdtTextBox 12 Id17"/>
          <p:cNvSpPr txBox="1"/>
          <p:nvPr>
            <p:custDataLst>
              <p:tags r:id="rId56"/>
            </p:custDataLst>
          </p:nvPr>
        </p:nvSpPr>
        <p:spPr>
          <a:xfrm>
            <a:off x="0" y="6597650"/>
            <a:ext cx="3932230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2019-06-</a:t>
            </a:r>
            <a:r>
              <a:rPr lang="en-US" altLang="ja-JP" sz="1000" noProof="0" dirty="0">
                <a:solidFill>
                  <a:srgbClr val="000000"/>
                </a:solidFill>
              </a:rPr>
              <a:t>22</a:t>
            </a:r>
            <a:endParaRPr lang="en-US" sz="1000" noProof="0" dirty="0">
              <a:solidFill>
                <a:srgbClr val="000000"/>
              </a:solidFill>
            </a:endParaRPr>
          </a:p>
        </p:txBody>
      </p:sp>
      <p:sp>
        <p:nvSpPr>
          <p:cNvPr id="65" name="cdtTextBox 11 Id18"/>
          <p:cNvSpPr txBox="1"/>
          <p:nvPr>
            <p:custDataLst>
              <p:tags r:id="rId57"/>
            </p:custDataLst>
          </p:nvPr>
        </p:nvSpPr>
        <p:spPr>
          <a:xfrm>
            <a:off x="0" y="6597650"/>
            <a:ext cx="1765285" cy="260350"/>
          </a:xfrm>
          <a:prstGeom prst="rect">
            <a:avLst/>
          </a:prstGeom>
          <a:noFill/>
        </p:spPr>
        <p:txBody>
          <a:bodyPr wrap="square" lIns="6264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>
                <a:solidFill>
                  <a:srgbClr val="000000"/>
                </a:solidFill>
              </a:rPr>
              <a:t>Page </a:t>
            </a:r>
            <a:fld id="{91E7552C-A157-4A4F-8E99-698C0325FC94}" type="slidenum">
              <a:rPr lang="en-US" sz="1000" noProof="0" smtClean="0">
                <a:solidFill>
                  <a:srgbClr val="000000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en-US" sz="1000" noProof="0">
              <a:solidFill>
                <a:srgbClr val="000000"/>
              </a:solidFill>
            </a:endParaRPr>
          </a:p>
        </p:txBody>
      </p:sp>
      <p:sp>
        <p:nvSpPr>
          <p:cNvPr id="66" name="cdtTextBox 13 Id19"/>
          <p:cNvSpPr txBox="1"/>
          <p:nvPr>
            <p:custDataLst>
              <p:tags r:id="rId58"/>
            </p:custDataLst>
          </p:nvPr>
        </p:nvSpPr>
        <p:spPr>
          <a:xfrm>
            <a:off x="3787765" y="6597650"/>
            <a:ext cx="8410584" cy="260350"/>
          </a:xfrm>
          <a:prstGeom prst="rect">
            <a:avLst/>
          </a:prstGeom>
          <a:noFill/>
        </p:spPr>
        <p:txBody>
          <a:bodyPr wrap="square" lIns="0" tIns="0" rIns="4824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Siemens</a:t>
            </a:r>
            <a:r>
              <a:rPr lang="en-US" sz="1000" baseline="0" noProof="0" dirty="0">
                <a:solidFill>
                  <a:srgbClr val="000000"/>
                </a:solidFill>
              </a:rPr>
              <a:t> Digital Industries Software</a:t>
            </a:r>
            <a:endParaRPr lang="en-US" sz="1000" noProof="0" dirty="0">
              <a:solidFill>
                <a:srgbClr val="000000"/>
              </a:solidFill>
            </a:endParaRPr>
          </a:p>
        </p:txBody>
      </p:sp>
      <p:grpSp>
        <p:nvGrpSpPr>
          <p:cNvPr id="67" name="Gruppieren 66"/>
          <p:cNvGrpSpPr/>
          <p:nvPr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68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9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1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2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5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6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7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8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9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0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5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56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7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8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59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60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61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62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0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1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2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3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4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5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6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7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99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0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1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2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3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4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5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6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7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8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  <p:sp>
          <p:nvSpPr>
            <p:cNvPr id="109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02" r:id="rId2"/>
    <p:sldLayoutId id="2147483710" r:id="rId3"/>
    <p:sldLayoutId id="2147483719" r:id="rId4"/>
    <p:sldLayoutId id="2147483711" r:id="rId5"/>
    <p:sldLayoutId id="2147483703" r:id="rId6"/>
    <p:sldLayoutId id="2147483679" r:id="rId7"/>
    <p:sldLayoutId id="2147483695" r:id="rId8"/>
    <p:sldLayoutId id="2147483705" r:id="rId9"/>
    <p:sldLayoutId id="2147483706" r:id="rId10"/>
    <p:sldLayoutId id="2147483713" r:id="rId11"/>
    <p:sldLayoutId id="2147483712" r:id="rId12"/>
    <p:sldLayoutId id="2147483670" r:id="rId13"/>
    <p:sldLayoutId id="2147483692" r:id="rId14"/>
    <p:sldLayoutId id="2147483696" r:id="rId15"/>
    <p:sldLayoutId id="2147483707" r:id="rId16"/>
    <p:sldLayoutId id="2147483715" r:id="rId17"/>
    <p:sldLayoutId id="2147483683" r:id="rId18"/>
    <p:sldLayoutId id="2147483681" r:id="rId19"/>
    <p:sldLayoutId id="2147483697" r:id="rId20"/>
    <p:sldLayoutId id="2147483691" r:id="rId21"/>
    <p:sldLayoutId id="2147483693" r:id="rId22"/>
    <p:sldLayoutId id="2147483684" r:id="rId23"/>
    <p:sldLayoutId id="2147483685" r:id="rId24"/>
    <p:sldLayoutId id="2147483694" r:id="rId25"/>
    <p:sldLayoutId id="2147483686" r:id="rId26"/>
    <p:sldLayoutId id="2147483688" r:id="rId27"/>
    <p:sldLayoutId id="2147483704" r:id="rId28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646E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Arial" pitchFamily="34" charset="0"/>
        <a:buNone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179388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358775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538163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720000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6pPr>
      <a:lvl7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7pPr>
      <a:lvl8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8pPr>
      <a:lvl9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g"/><Relationship Id="rId3" Type="http://schemas.openxmlformats.org/officeDocument/2006/relationships/image" Target="../media/image16.png"/><Relationship Id="rId7" Type="http://schemas.openxmlformats.org/officeDocument/2006/relationships/image" Target="../media/image3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jp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7.jpg"/><Relationship Id="rId4" Type="http://schemas.openxmlformats.org/officeDocument/2006/relationships/image" Target="../media/image36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6" Type="http://schemas.openxmlformats.org/officeDocument/2006/relationships/image" Target="../media/image20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jpe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://www.finsmes.com/2014/03/polarion-software-raises-10m-in-series-a-funding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jp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D4E35-8B5B-45D5-9738-26439B99BE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063" y="3881774"/>
            <a:ext cx="10944224" cy="1909426"/>
          </a:xfrm>
        </p:spPr>
        <p:txBody>
          <a:bodyPr/>
          <a:lstStyle/>
          <a:p>
            <a:r>
              <a:rPr lang="en-US" sz="4000" dirty="0"/>
              <a:t>Chengdu AV-EV Engineering Center: Battery Management System Development </a:t>
            </a:r>
            <a:br>
              <a:rPr lang="en-US" sz="2400" dirty="0"/>
            </a:br>
            <a:r>
              <a:rPr lang="en-US" sz="2400" dirty="0" err="1"/>
              <a:t>Simcenter</a:t>
            </a:r>
            <a:r>
              <a:rPr lang="en-US" sz="2400" dirty="0"/>
              <a:t> Engineering and Consulting, 06/05/2020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FA367-5C56-4377-A3A2-935B63137C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063" y="5802495"/>
            <a:ext cx="10944224" cy="324000"/>
          </a:xfrm>
        </p:spPr>
        <p:txBody>
          <a:bodyPr/>
          <a:lstStyle/>
          <a:p>
            <a:pPr>
              <a:lnSpc>
                <a:spcPts val="1000"/>
              </a:lnSpc>
              <a:spcAft>
                <a:spcPts val="0"/>
              </a:spcAft>
            </a:pPr>
            <a:r>
              <a:rPr lang="en-US" dirty="0"/>
              <a:t>Realize Innovation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259F9A7-6D9F-4D28-ABE0-3B2A75470E3F}"/>
              </a:ext>
            </a:extLst>
          </p:cNvPr>
          <p:cNvSpPr txBox="1">
            <a:spLocks/>
          </p:cNvSpPr>
          <p:nvPr/>
        </p:nvSpPr>
        <p:spPr bwMode="auto">
          <a:xfrm>
            <a:off x="765175" y="5791200"/>
            <a:ext cx="2628292" cy="3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 sz="1000" b="1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kern="0" dirty="0"/>
              <a:t>June  2020</a:t>
            </a:r>
          </a:p>
        </p:txBody>
      </p:sp>
    </p:spTree>
    <p:extLst>
      <p:ext uri="{BB962C8B-B14F-4D97-AF65-F5344CB8AC3E}">
        <p14:creationId xmlns:p14="http://schemas.microsoft.com/office/powerpoint/2010/main" val="858378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A0DE-0AFD-40A2-A7E5-B7A88BCBD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BMS Development Step 2: Simulink model Closed Loop Testing with </a:t>
            </a:r>
            <a:r>
              <a:rPr lang="en-US" dirty="0" err="1"/>
              <a:t>Amesim</a:t>
            </a:r>
            <a:r>
              <a:rPr lang="en-US" dirty="0"/>
              <a:t> Battery Model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3F7ACC-0E4B-40FF-833C-3AE4CFEEA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754" y="1335362"/>
            <a:ext cx="10001839" cy="47386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49B7EF4-FA39-4533-9574-235AD6061E8E}"/>
              </a:ext>
            </a:extLst>
          </p:cNvPr>
          <p:cNvSpPr txBox="1"/>
          <p:nvPr/>
        </p:nvSpPr>
        <p:spPr>
          <a:xfrm>
            <a:off x="8045000" y="2058925"/>
            <a:ext cx="1420427" cy="4083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Amesim</a:t>
            </a: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Battery Model</a:t>
            </a:r>
            <a:endParaRPr lang="en-US" sz="1200" b="1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EFB157-C237-48AA-B936-8BDE56200C49}"/>
              </a:ext>
            </a:extLst>
          </p:cNvPr>
          <p:cNvSpPr txBox="1"/>
          <p:nvPr/>
        </p:nvSpPr>
        <p:spPr>
          <a:xfrm>
            <a:off x="5547673" y="1411679"/>
            <a:ext cx="1420427" cy="1757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</a:t>
            </a:r>
            <a:endParaRPr lang="en-US" sz="1200" b="1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02A80E-9465-47BB-AB3E-5567FE72E433}"/>
              </a:ext>
            </a:extLst>
          </p:cNvPr>
          <p:cNvSpPr txBox="1"/>
          <p:nvPr/>
        </p:nvSpPr>
        <p:spPr>
          <a:xfrm>
            <a:off x="7989355" y="5404751"/>
            <a:ext cx="1420427" cy="2357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Data Logger</a:t>
            </a:r>
            <a:endParaRPr lang="en-US" sz="1200" b="1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6C2596-7709-48FE-8559-19D72CF1F20E}"/>
              </a:ext>
            </a:extLst>
          </p:cNvPr>
          <p:cNvSpPr txBox="1"/>
          <p:nvPr/>
        </p:nvSpPr>
        <p:spPr>
          <a:xfrm>
            <a:off x="627479" y="1398939"/>
            <a:ext cx="1420427" cy="37286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Key and Charger Signals</a:t>
            </a:r>
            <a:endParaRPr lang="en-US" sz="1200" b="1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F1EB3F-608C-47B6-9B42-AD43F0A0613F}"/>
              </a:ext>
            </a:extLst>
          </p:cNvPr>
          <p:cNvSpPr txBox="1"/>
          <p:nvPr/>
        </p:nvSpPr>
        <p:spPr>
          <a:xfrm>
            <a:off x="2584883" y="1730741"/>
            <a:ext cx="1420427" cy="2489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Feedback Displays</a:t>
            </a:r>
            <a:endParaRPr lang="en-US" sz="1200" b="1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C0A98B-B5B7-4E42-B596-7D21956AE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20" y="4798243"/>
            <a:ext cx="2874136" cy="11651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1868A2D-F482-4A9A-B7A3-A8FBB4F9C75B}"/>
              </a:ext>
            </a:extLst>
          </p:cNvPr>
          <p:cNvSpPr txBox="1"/>
          <p:nvPr/>
        </p:nvSpPr>
        <p:spPr>
          <a:xfrm>
            <a:off x="939543" y="4414222"/>
            <a:ext cx="1420427" cy="2357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10 test cases for closed loop testing</a:t>
            </a:r>
            <a:endParaRPr lang="en-US" sz="1200" b="1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43983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A0DE-0AFD-40A2-A7E5-B7A88BCBD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BMS Development Step 3: Software in the Loop Testing with </a:t>
            </a:r>
            <a:r>
              <a:rPr lang="en-US" dirty="0" err="1"/>
              <a:t>Amesim</a:t>
            </a:r>
            <a:r>
              <a:rPr lang="en-US" dirty="0"/>
              <a:t> Battery Model</a:t>
            </a:r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BB867B86-66C1-461A-AD77-E031B74DA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4748" y="1663700"/>
            <a:ext cx="4049269" cy="172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6546077-532F-4571-8042-7761778C8A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997" t="4410" r="34360" b="-1108"/>
          <a:stretch/>
        </p:blipFill>
        <p:spPr>
          <a:xfrm>
            <a:off x="1025502" y="1280160"/>
            <a:ext cx="1564641" cy="45821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798D3894-416E-4A4B-8134-897CA25E3683}"/>
              </a:ext>
            </a:extLst>
          </p:cNvPr>
          <p:cNvSpPr/>
          <p:nvPr/>
        </p:nvSpPr>
        <p:spPr bwMode="auto">
          <a:xfrm>
            <a:off x="2722940" y="2527300"/>
            <a:ext cx="1171808" cy="121740"/>
          </a:xfrm>
          <a:prstGeom prst="rightArrow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highlight>
                <a:srgbClr val="FFFF00"/>
              </a:highlight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C7EE104-8122-44BD-BF2D-581C672EB2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377" t="21348" r="10691" b="35342"/>
          <a:stretch/>
        </p:blipFill>
        <p:spPr>
          <a:xfrm>
            <a:off x="9248622" y="1336040"/>
            <a:ext cx="1493521" cy="20523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D17E896-DD7F-48C9-BD61-293432FF61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8605" y="4765041"/>
            <a:ext cx="2874136" cy="116515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F7708C5-AE5B-4DB5-8697-134412405BDA}"/>
              </a:ext>
            </a:extLst>
          </p:cNvPr>
          <p:cNvSpPr txBox="1"/>
          <p:nvPr/>
        </p:nvSpPr>
        <p:spPr>
          <a:xfrm>
            <a:off x="3526329" y="4261706"/>
            <a:ext cx="1411432" cy="4118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10 test cases for SIL testing</a:t>
            </a:r>
            <a:endParaRPr lang="en-US" sz="1200" b="1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0AA5B774-3723-4069-BFD1-2598CA7BEFEA}"/>
              </a:ext>
            </a:extLst>
          </p:cNvPr>
          <p:cNvSpPr/>
          <p:nvPr/>
        </p:nvSpPr>
        <p:spPr bwMode="auto">
          <a:xfrm>
            <a:off x="8123194" y="2527300"/>
            <a:ext cx="946250" cy="159004"/>
          </a:xfrm>
          <a:prstGeom prst="leftRightArrow">
            <a:avLst/>
          </a:prstGeom>
          <a:solidFill>
            <a:srgbClr val="FFB900"/>
          </a:solidFill>
          <a:ln>
            <a:solidFill>
              <a:schemeClr val="tx1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41D8A4-BDAC-4ADD-96A6-E1D6B32CCF96}"/>
              </a:ext>
            </a:extLst>
          </p:cNvPr>
          <p:cNvSpPr/>
          <p:nvPr/>
        </p:nvSpPr>
        <p:spPr bwMode="auto">
          <a:xfrm>
            <a:off x="3614270" y="1209040"/>
            <a:ext cx="7317890" cy="2785105"/>
          </a:xfrm>
          <a:prstGeom prst="rect">
            <a:avLst/>
          </a:prstGeom>
          <a:noFill/>
          <a:ln w="31750">
            <a:solidFill>
              <a:schemeClr val="tx1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8B25DA-B656-469B-AEE9-1DBB2D95C26D}"/>
              </a:ext>
            </a:extLst>
          </p:cNvPr>
          <p:cNvSpPr txBox="1"/>
          <p:nvPr/>
        </p:nvSpPr>
        <p:spPr>
          <a:xfrm>
            <a:off x="5964848" y="3655241"/>
            <a:ext cx="3422992" cy="28074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Software in the Loop Testing in Simulink Environment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DF09FE-0C21-4EE1-9E93-A02F46FB3E2B}"/>
              </a:ext>
            </a:extLst>
          </p:cNvPr>
          <p:cNvSpPr txBox="1"/>
          <p:nvPr/>
        </p:nvSpPr>
        <p:spPr>
          <a:xfrm>
            <a:off x="9248622" y="1781298"/>
            <a:ext cx="1420427" cy="4083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Amesim</a:t>
            </a: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Battery Model</a:t>
            </a:r>
            <a:endParaRPr lang="en-US" sz="1200" b="1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706F7D-67EF-42FD-BE6A-AE201C100303}"/>
              </a:ext>
            </a:extLst>
          </p:cNvPr>
          <p:cNvSpPr txBox="1"/>
          <p:nvPr/>
        </p:nvSpPr>
        <p:spPr>
          <a:xfrm>
            <a:off x="1190826" y="2311786"/>
            <a:ext cx="1420427" cy="4083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 Simulink</a:t>
            </a:r>
          </a:p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Code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B028F46-4842-4858-9206-1508E0F7463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4" r="4145"/>
          <a:stretch/>
        </p:blipFill>
        <p:spPr>
          <a:xfrm>
            <a:off x="7537908" y="4318000"/>
            <a:ext cx="1618232" cy="11379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Arrow: Right 30">
            <a:extLst>
              <a:ext uri="{FF2B5EF4-FFF2-40B4-BE49-F238E27FC236}">
                <a16:creationId xmlns:a16="http://schemas.microsoft.com/office/drawing/2014/main" id="{2ECC397A-9F57-4E4B-9C86-9B54DE3FD18C}"/>
              </a:ext>
            </a:extLst>
          </p:cNvPr>
          <p:cNvSpPr/>
          <p:nvPr/>
        </p:nvSpPr>
        <p:spPr bwMode="auto">
          <a:xfrm>
            <a:off x="6118757" y="5111746"/>
            <a:ext cx="930934" cy="132080"/>
          </a:xfrm>
          <a:prstGeom prst="rightArrow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highlight>
                <a:srgbClr val="FFFF00"/>
              </a:highlight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3B728C-C6B7-4F64-9285-51B2AABFA9CB}"/>
              </a:ext>
            </a:extLst>
          </p:cNvPr>
          <p:cNvSpPr txBox="1"/>
          <p:nvPr/>
        </p:nvSpPr>
        <p:spPr>
          <a:xfrm>
            <a:off x="5960427" y="5506901"/>
            <a:ext cx="1411432" cy="4118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Test results compare with</a:t>
            </a:r>
          </a:p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Simulink Code results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034EED-86CE-456A-90F7-67350B55F7A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3" r="3975"/>
          <a:stretch/>
        </p:blipFill>
        <p:spPr>
          <a:xfrm>
            <a:off x="7537908" y="5506901"/>
            <a:ext cx="1652552" cy="11242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732A86D-2E82-4FE6-9E09-A405535CA36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2" r="3205"/>
          <a:stretch/>
        </p:blipFill>
        <p:spPr>
          <a:xfrm>
            <a:off x="9291665" y="4317943"/>
            <a:ext cx="1698841" cy="10837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E1131EF-2D56-44DF-A5A1-886869D2C8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008" y="5449301"/>
            <a:ext cx="1652552" cy="1239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6668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A0DE-0AFD-40A2-A7E5-B7A88BCBD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BMS Development Step 4: Rapid Prototyping Control (RPC) Unit Testing Setup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706F7D-67EF-42FD-BE6A-AE201C100303}"/>
              </a:ext>
            </a:extLst>
          </p:cNvPr>
          <p:cNvSpPr txBox="1"/>
          <p:nvPr/>
        </p:nvSpPr>
        <p:spPr>
          <a:xfrm>
            <a:off x="1755383" y="5131296"/>
            <a:ext cx="1353578" cy="54186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Laptop computer for development &amp; communication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10A5C-8BB1-400F-8C40-C445A9E365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63" t="15354" r="21166" b="57389"/>
          <a:stretch/>
        </p:blipFill>
        <p:spPr>
          <a:xfrm>
            <a:off x="9990453" y="2775141"/>
            <a:ext cx="1828801" cy="1641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AFDF28C-F528-4CEC-BE19-8A704A754A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652" t="70274" r="9167" b="8334"/>
          <a:stretch/>
        </p:blipFill>
        <p:spPr>
          <a:xfrm>
            <a:off x="5823671" y="3230879"/>
            <a:ext cx="2244526" cy="23720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CBB298F-768E-4DD4-8481-9BCF23B4A6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214" t="42353" r="19887" b="46592"/>
          <a:stretch/>
        </p:blipFill>
        <p:spPr>
          <a:xfrm>
            <a:off x="5826564" y="1648622"/>
            <a:ext cx="1026160" cy="1076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D008299-C86B-42F8-A2A3-9D131B1753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12" t="1451" r="64591" b="60173"/>
          <a:stretch/>
        </p:blipFill>
        <p:spPr>
          <a:xfrm>
            <a:off x="1297132" y="2563458"/>
            <a:ext cx="2434319" cy="24245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DF19C84-EFE6-4060-AB1B-0D0275C64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214" t="42353" r="19887" b="46592"/>
          <a:stretch/>
        </p:blipFill>
        <p:spPr>
          <a:xfrm>
            <a:off x="7229757" y="1648622"/>
            <a:ext cx="1026160" cy="1076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6" name="Arrow: Left-Right 35">
            <a:extLst>
              <a:ext uri="{FF2B5EF4-FFF2-40B4-BE49-F238E27FC236}">
                <a16:creationId xmlns:a16="http://schemas.microsoft.com/office/drawing/2014/main" id="{29CA46F4-5FEF-4E37-9B49-05AD7BD656AA}"/>
              </a:ext>
            </a:extLst>
          </p:cNvPr>
          <p:cNvSpPr/>
          <p:nvPr/>
        </p:nvSpPr>
        <p:spPr bwMode="auto">
          <a:xfrm>
            <a:off x="4003173" y="4328160"/>
            <a:ext cx="1737227" cy="213360"/>
          </a:xfrm>
          <a:prstGeom prst="leftRightArrow">
            <a:avLst/>
          </a:prstGeom>
          <a:solidFill>
            <a:srgbClr val="FFB900"/>
          </a:solidFill>
          <a:ln>
            <a:solidFill>
              <a:schemeClr val="tx1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D21A788-57F9-4CC6-8022-ED940EE53618}"/>
              </a:ext>
            </a:extLst>
          </p:cNvPr>
          <p:cNvSpPr txBox="1"/>
          <p:nvPr/>
        </p:nvSpPr>
        <p:spPr>
          <a:xfrm>
            <a:off x="4122662" y="4663851"/>
            <a:ext cx="1420427" cy="4083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CAN Communication</a:t>
            </a:r>
          </a:p>
        </p:txBody>
      </p:sp>
      <p:sp>
        <p:nvSpPr>
          <p:cNvPr id="38" name="Arrow: Left-Right 37">
            <a:extLst>
              <a:ext uri="{FF2B5EF4-FFF2-40B4-BE49-F238E27FC236}">
                <a16:creationId xmlns:a16="http://schemas.microsoft.com/office/drawing/2014/main" id="{2ABE8574-90EC-44DC-BB01-107802EB836C}"/>
              </a:ext>
            </a:extLst>
          </p:cNvPr>
          <p:cNvSpPr/>
          <p:nvPr/>
        </p:nvSpPr>
        <p:spPr bwMode="auto">
          <a:xfrm rot="18704248">
            <a:off x="3781109" y="2788738"/>
            <a:ext cx="2201099" cy="211619"/>
          </a:xfrm>
          <a:prstGeom prst="leftRightArrow">
            <a:avLst/>
          </a:prstGeom>
          <a:solidFill>
            <a:srgbClr val="FFB900"/>
          </a:solidFill>
          <a:ln>
            <a:solidFill>
              <a:schemeClr val="tx1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012F3F-D472-41FC-8AF0-C468ED1CA74F}"/>
              </a:ext>
            </a:extLst>
          </p:cNvPr>
          <p:cNvSpPr/>
          <p:nvPr/>
        </p:nvSpPr>
        <p:spPr>
          <a:xfrm>
            <a:off x="6020007" y="5673166"/>
            <a:ext cx="19653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RPC: PI </a:t>
            </a:r>
            <a:r>
              <a:rPr lang="en-US" sz="1400" b="1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Innovo</a:t>
            </a:r>
            <a:r>
              <a:rPr lang="en-US" sz="14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M110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9" name="Arrow: Left-Right 38">
            <a:extLst>
              <a:ext uri="{FF2B5EF4-FFF2-40B4-BE49-F238E27FC236}">
                <a16:creationId xmlns:a16="http://schemas.microsoft.com/office/drawing/2014/main" id="{218523F1-222E-49FD-B3EA-A82A80DA3F93}"/>
              </a:ext>
            </a:extLst>
          </p:cNvPr>
          <p:cNvSpPr/>
          <p:nvPr/>
        </p:nvSpPr>
        <p:spPr bwMode="auto">
          <a:xfrm rot="12433243">
            <a:off x="8516923" y="2448090"/>
            <a:ext cx="1354221" cy="191257"/>
          </a:xfrm>
          <a:prstGeom prst="leftRightArrow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A77ACF-9D38-41A3-82D2-7DA25C969BD1}"/>
              </a:ext>
            </a:extLst>
          </p:cNvPr>
          <p:cNvSpPr/>
          <p:nvPr/>
        </p:nvSpPr>
        <p:spPr>
          <a:xfrm>
            <a:off x="10177635" y="4567124"/>
            <a:ext cx="1348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Power supply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1" name="Arrow: Left-Right 40">
            <a:extLst>
              <a:ext uri="{FF2B5EF4-FFF2-40B4-BE49-F238E27FC236}">
                <a16:creationId xmlns:a16="http://schemas.microsoft.com/office/drawing/2014/main" id="{307DCC88-5206-4BA1-BAD1-B25C4FB90AA3}"/>
              </a:ext>
            </a:extLst>
          </p:cNvPr>
          <p:cNvSpPr/>
          <p:nvPr/>
        </p:nvSpPr>
        <p:spPr bwMode="auto">
          <a:xfrm rot="9473642">
            <a:off x="8441323" y="4064481"/>
            <a:ext cx="1354221" cy="19125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5904BA-713C-4630-9E1D-32AD43ABFD0A}"/>
              </a:ext>
            </a:extLst>
          </p:cNvPr>
          <p:cNvSpPr txBox="1"/>
          <p:nvPr/>
        </p:nvSpPr>
        <p:spPr>
          <a:xfrm rot="18688740">
            <a:off x="4115965" y="2552853"/>
            <a:ext cx="1420427" cy="40837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USB connection</a:t>
            </a:r>
          </a:p>
        </p:txBody>
      </p:sp>
      <p:sp>
        <p:nvSpPr>
          <p:cNvPr id="43" name="Arrow: Left-Right 42">
            <a:extLst>
              <a:ext uri="{FF2B5EF4-FFF2-40B4-BE49-F238E27FC236}">
                <a16:creationId xmlns:a16="http://schemas.microsoft.com/office/drawing/2014/main" id="{D8B6A67B-690A-425E-A5B6-58D3582A7EF5}"/>
              </a:ext>
            </a:extLst>
          </p:cNvPr>
          <p:cNvSpPr/>
          <p:nvPr/>
        </p:nvSpPr>
        <p:spPr bwMode="auto">
          <a:xfrm rot="16200000" flipV="1">
            <a:off x="6112423" y="2878614"/>
            <a:ext cx="511283" cy="186897"/>
          </a:xfrm>
          <a:prstGeom prst="left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rgbClr val="00B0F0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4" name="Arrow: Left-Right 43">
            <a:extLst>
              <a:ext uri="{FF2B5EF4-FFF2-40B4-BE49-F238E27FC236}">
                <a16:creationId xmlns:a16="http://schemas.microsoft.com/office/drawing/2014/main" id="{DA30F845-9457-498F-9C10-AEF7A2F2B729}"/>
              </a:ext>
            </a:extLst>
          </p:cNvPr>
          <p:cNvSpPr/>
          <p:nvPr/>
        </p:nvSpPr>
        <p:spPr bwMode="auto">
          <a:xfrm rot="16200000" flipV="1">
            <a:off x="7525871" y="2882367"/>
            <a:ext cx="511283" cy="186897"/>
          </a:xfrm>
          <a:prstGeom prst="left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002060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AA6E2CC-F655-4257-997E-412B5551A435}"/>
              </a:ext>
            </a:extLst>
          </p:cNvPr>
          <p:cNvSpPr txBox="1"/>
          <p:nvPr/>
        </p:nvSpPr>
        <p:spPr>
          <a:xfrm>
            <a:off x="6419452" y="2809059"/>
            <a:ext cx="1246813" cy="30250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Analog/Digital connection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78781CE-2FBA-436F-9E29-F2F62868CE30}"/>
              </a:ext>
            </a:extLst>
          </p:cNvPr>
          <p:cNvSpPr/>
          <p:nvPr/>
        </p:nvSpPr>
        <p:spPr>
          <a:xfrm>
            <a:off x="5693270" y="1316272"/>
            <a:ext cx="28376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</a:t>
            </a:r>
            <a:r>
              <a:rPr lang="en-US" sz="14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signal generator board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F564340A-A59A-4E0F-99BF-DCC6511E36F1}"/>
              </a:ext>
            </a:extLst>
          </p:cNvPr>
          <p:cNvSpPr/>
          <p:nvPr/>
        </p:nvSpPr>
        <p:spPr bwMode="auto">
          <a:xfrm>
            <a:off x="8632950" y="1125804"/>
            <a:ext cx="2753590" cy="1076960"/>
          </a:xfrm>
          <a:prstGeom prst="wedgeEllipseCallout">
            <a:avLst>
              <a:gd name="adj1" fmla="val -64611"/>
              <a:gd name="adj2" fmla="val 534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1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Labjack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can generate analog, digital, and CAN signals like a battery pack for open loop testing of RPC</a:t>
            </a:r>
          </a:p>
        </p:txBody>
      </p:sp>
      <p:sp>
        <p:nvSpPr>
          <p:cNvPr id="48" name="Speech Bubble: Oval 47">
            <a:extLst>
              <a:ext uri="{FF2B5EF4-FFF2-40B4-BE49-F238E27FC236}">
                <a16:creationId xmlns:a16="http://schemas.microsoft.com/office/drawing/2014/main" id="{26329B16-273A-4EB0-A7B2-C1B861CF3020}"/>
              </a:ext>
            </a:extLst>
          </p:cNvPr>
          <p:cNvSpPr/>
          <p:nvPr/>
        </p:nvSpPr>
        <p:spPr bwMode="auto">
          <a:xfrm>
            <a:off x="8255916" y="5752046"/>
            <a:ext cx="3062323" cy="857508"/>
          </a:xfrm>
          <a:prstGeom prst="wedgeEllipseCallout">
            <a:avLst>
              <a:gd name="adj1" fmla="val -56939"/>
              <a:gd name="adj2" fmla="val -51629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1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RPC contains 3 CAN channels and multiple analog/digital pins suitable for BMS application</a:t>
            </a:r>
          </a:p>
        </p:txBody>
      </p:sp>
      <p:sp>
        <p:nvSpPr>
          <p:cNvPr id="49" name="Speech Bubble: Oval 48">
            <a:extLst>
              <a:ext uri="{FF2B5EF4-FFF2-40B4-BE49-F238E27FC236}">
                <a16:creationId xmlns:a16="http://schemas.microsoft.com/office/drawing/2014/main" id="{83070DC8-81FE-4521-A3E0-123D48CA9D6E}"/>
              </a:ext>
            </a:extLst>
          </p:cNvPr>
          <p:cNvSpPr/>
          <p:nvPr/>
        </p:nvSpPr>
        <p:spPr bwMode="auto">
          <a:xfrm>
            <a:off x="2432172" y="5801327"/>
            <a:ext cx="3062323" cy="857508"/>
          </a:xfrm>
          <a:prstGeom prst="wedgeEllipseCallout">
            <a:avLst>
              <a:gd name="adj1" fmla="val -26748"/>
              <a:gd name="adj2" fmla="val -109686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1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PC can be used for code generation and flashing/logging RPC,  and download signals to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Labjack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boards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2E30E6D-36B4-4F49-8895-3DF84F0A9F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2" r="7401" b="2745"/>
          <a:stretch/>
        </p:blipFill>
        <p:spPr>
          <a:xfrm>
            <a:off x="1053486" y="1192553"/>
            <a:ext cx="1195433" cy="8629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5A6E2708-C39E-4BA2-9B65-D9A761E9EC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8" r="5076"/>
          <a:stretch/>
        </p:blipFill>
        <p:spPr>
          <a:xfrm>
            <a:off x="2625952" y="1174067"/>
            <a:ext cx="1291757" cy="8999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BC1BA825-2564-4277-B6DB-04A28A66DD65}"/>
              </a:ext>
            </a:extLst>
          </p:cNvPr>
          <p:cNvSpPr txBox="1"/>
          <p:nvPr/>
        </p:nvSpPr>
        <p:spPr>
          <a:xfrm>
            <a:off x="1559894" y="2191254"/>
            <a:ext cx="1896878" cy="54186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Testing Results Example</a:t>
            </a:r>
          </a:p>
        </p:txBody>
      </p:sp>
    </p:spTree>
    <p:extLst>
      <p:ext uri="{BB962C8B-B14F-4D97-AF65-F5344CB8AC3E}">
        <p14:creationId xmlns:p14="http://schemas.microsoft.com/office/powerpoint/2010/main" val="2007096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7063" y="4877954"/>
            <a:ext cx="8215312" cy="924541"/>
          </a:xfrm>
        </p:spPr>
        <p:txBody>
          <a:bodyPr/>
          <a:lstStyle/>
          <a:p>
            <a:r>
              <a:rPr lang="en-US" sz="4000" dirty="0"/>
              <a:t>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7062" y="5907600"/>
            <a:ext cx="8215311" cy="324000"/>
          </a:xfrm>
        </p:spPr>
        <p:txBody>
          <a:bodyPr/>
          <a:lstStyle/>
          <a:p>
            <a:r>
              <a:rPr lang="en-US"/>
              <a:t>Realize innovation.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Restricted © Siemens AG 2019</a:t>
            </a:r>
          </a:p>
        </p:txBody>
      </p:sp>
    </p:spTree>
    <p:extLst>
      <p:ext uri="{BB962C8B-B14F-4D97-AF65-F5344CB8AC3E}">
        <p14:creationId xmlns:p14="http://schemas.microsoft.com/office/powerpoint/2010/main" val="250887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E55B-4FC6-48D4-87F6-E0C46A549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Outline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CE42F-655D-43D9-A836-774D79D2F9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>
              <a:ln/>
              <a:solidFill>
                <a:schemeClr val="accent4"/>
              </a:solidFill>
            </a:endParaRP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9F318-85F0-40AC-B5E9-D39CDF9D2C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58996" y="1439997"/>
            <a:ext cx="7539355" cy="4752000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Project Overview and Introduction to BMS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BMS Development V Diagram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BMS Architecture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>
                <a:ln/>
                <a:solidFill>
                  <a:schemeClr val="accent4"/>
                </a:solidFill>
              </a:rPr>
              <a:t>Polarion</a:t>
            </a:r>
            <a:r>
              <a:rPr lang="en-US" dirty="0">
                <a:ln/>
                <a:solidFill>
                  <a:schemeClr val="accent4"/>
                </a:solidFill>
              </a:rPr>
              <a:t> for System Engineering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n/>
                <a:solidFill>
                  <a:schemeClr val="accent4"/>
                </a:solidFill>
              </a:rPr>
              <a:t>BMS Development 1: Control Dev and Open Loop Testing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n/>
                <a:solidFill>
                  <a:schemeClr val="accent4"/>
                </a:solidFill>
              </a:rPr>
              <a:t>BMS Development 2: Model based Closed Loop Testing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n/>
                <a:solidFill>
                  <a:schemeClr val="accent4"/>
                </a:solidFill>
              </a:rPr>
              <a:t>BMS Development 3.: Software in the Loop Testing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n/>
                <a:solidFill>
                  <a:schemeClr val="accent4"/>
                </a:solidFill>
              </a:rPr>
              <a:t>BMS Development 4.: RPC Testing with </a:t>
            </a:r>
            <a:r>
              <a:rPr lang="en-US" dirty="0" err="1">
                <a:ln/>
                <a:solidFill>
                  <a:schemeClr val="accent4"/>
                </a:solidFill>
              </a:rPr>
              <a:t>Labjack</a:t>
            </a:r>
            <a:endParaRPr lang="en-US" dirty="0">
              <a:ln/>
              <a:solidFill>
                <a:schemeClr val="accent4"/>
              </a:solidFill>
            </a:endParaRP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C9F363-1624-495C-AC24-2D1566D88C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87" r="50000"/>
          <a:stretch/>
        </p:blipFill>
        <p:spPr>
          <a:xfrm>
            <a:off x="627062" y="1422548"/>
            <a:ext cx="3887915" cy="476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863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Project Overview</a:t>
            </a:r>
            <a:br>
              <a:rPr lang="en-US" noProof="0" dirty="0"/>
            </a:br>
            <a:r>
              <a:rPr lang="en-US" sz="1800" b="0" dirty="0"/>
              <a:t>Project Context and Target</a:t>
            </a:r>
            <a:endParaRPr lang="en-US" b="0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E1D550D-008E-458B-9343-1C00600D3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63" y="1282344"/>
            <a:ext cx="9586912" cy="47520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end-to-end workflow to demonstrate the development of Battery Management System (BMS) algorithms and software on a virtual battery pack</a:t>
            </a:r>
          </a:p>
          <a:p>
            <a:pPr marL="823913" lvl="3" indent="-285750">
              <a:buFont typeface="Arial" panose="020B0604020202020204" pitchFamily="34" charset="0"/>
              <a:buChar char="•"/>
            </a:pPr>
            <a:r>
              <a:rPr lang="en-US" dirty="0"/>
              <a:t>Process orchestration using </a:t>
            </a:r>
            <a:r>
              <a:rPr lang="en-US" dirty="0" err="1"/>
              <a:t>Polarion</a:t>
            </a:r>
            <a:endParaRPr lang="en-US" dirty="0"/>
          </a:p>
          <a:p>
            <a:pPr marL="823913" lvl="3" indent="-285750">
              <a:buFont typeface="Arial" panose="020B0604020202020204" pitchFamily="34" charset="0"/>
              <a:buChar char="•"/>
            </a:pPr>
            <a:r>
              <a:rPr lang="en-US" dirty="0"/>
              <a:t>Requirements and Test Cases organization and management using </a:t>
            </a:r>
            <a:r>
              <a:rPr lang="en-US" dirty="0" err="1"/>
              <a:t>Polarion</a:t>
            </a:r>
            <a:endParaRPr lang="en-US" dirty="0"/>
          </a:p>
          <a:p>
            <a:pPr marL="823913" lvl="3" indent="-285750">
              <a:buFont typeface="Arial" panose="020B0604020202020204" pitchFamily="34" charset="0"/>
              <a:buChar char="•"/>
            </a:pPr>
            <a:r>
              <a:rPr lang="en-US" dirty="0"/>
              <a:t>Battery cell and pack models implemented in </a:t>
            </a:r>
            <a:r>
              <a:rPr lang="en-US" dirty="0" err="1"/>
              <a:t>Simcenter</a:t>
            </a:r>
            <a:r>
              <a:rPr lang="en-US" dirty="0"/>
              <a:t> </a:t>
            </a:r>
            <a:r>
              <a:rPr lang="en-US" dirty="0" err="1"/>
              <a:t>Amesim</a:t>
            </a:r>
            <a:r>
              <a:rPr lang="en-US" dirty="0"/>
              <a:t> to test and verify the BMS algorithm and software</a:t>
            </a:r>
          </a:p>
          <a:p>
            <a:pPr marL="823913" lvl="3" indent="-285750">
              <a:buFont typeface="Arial" panose="020B0604020202020204" pitchFamily="34" charset="0"/>
              <a:buChar char="•"/>
            </a:pPr>
            <a:r>
              <a:rPr lang="en-US" dirty="0"/>
              <a:t>BMS algorithms implemented as control logic in MATLAB/Simulink and its verification testing executed using MIL simulation</a:t>
            </a:r>
          </a:p>
          <a:p>
            <a:pPr marL="823913" lvl="3" indent="-285750">
              <a:buFont typeface="Arial" panose="020B0604020202020204" pitchFamily="34" charset="0"/>
              <a:buChar char="•"/>
            </a:pPr>
            <a:r>
              <a:rPr lang="en-US" dirty="0"/>
              <a:t>Embedded application C-code generated from the algorithm model using auto code generation technology and SIL based tests executed to verify functionality.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the developed BMS algorithm software on a Rapid Prototyping Electronic Control Unit (RPC)</a:t>
            </a:r>
          </a:p>
          <a:p>
            <a:pPr marL="823913" lvl="3" indent="-285750">
              <a:buFont typeface="Arial" panose="020B0604020202020204" pitchFamily="34" charset="0"/>
              <a:buChar char="•"/>
            </a:pPr>
            <a:r>
              <a:rPr lang="en-US" dirty="0"/>
              <a:t>This BMS controller can be used on the HIL bench planned for the second phase of the BMS demonstrator.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97909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72" descr="ee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324" y="2659061"/>
            <a:ext cx="1821251" cy="12827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Box 176"/>
          <p:cNvSpPr txBox="1">
            <a:spLocks noChangeArrowheads="1"/>
          </p:cNvSpPr>
          <p:nvPr/>
        </p:nvSpPr>
        <p:spPr bwMode="auto">
          <a:xfrm>
            <a:off x="1423141" y="1600232"/>
            <a:ext cx="3237168" cy="1007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b="1" dirty="0">
                <a:latin typeface="+mj-lt"/>
              </a:rPr>
              <a:t>ECU</a:t>
            </a:r>
          </a:p>
          <a:p>
            <a:pPr marL="285750" indent="-285750" eaLnBrk="1" hangingPunct="1">
              <a:lnSpc>
                <a:spcPts val="1100"/>
              </a:lnSpc>
              <a:buFont typeface="Arial" pitchFamily="34" charset="0"/>
              <a:buChar char="•"/>
            </a:pPr>
            <a:r>
              <a:rPr lang="en-US" sz="1200" dirty="0">
                <a:latin typeface="+mj-lt"/>
              </a:rPr>
              <a:t>Micro Processor</a:t>
            </a:r>
          </a:p>
          <a:p>
            <a:pPr marL="285750" indent="-285750" eaLnBrk="1" hangingPunct="1">
              <a:lnSpc>
                <a:spcPts val="1100"/>
              </a:lnSpc>
              <a:buFont typeface="Arial" pitchFamily="34" charset="0"/>
              <a:buChar char="•"/>
            </a:pPr>
            <a:r>
              <a:rPr lang="en-US" sz="1200" dirty="0">
                <a:latin typeface="+mj-lt"/>
              </a:rPr>
              <a:t>Embedded Software</a:t>
            </a:r>
          </a:p>
          <a:p>
            <a:pPr marL="285750" indent="-285750" eaLnBrk="1" hangingPunct="1">
              <a:lnSpc>
                <a:spcPts val="1100"/>
              </a:lnSpc>
              <a:buFont typeface="Arial" pitchFamily="34" charset="0"/>
              <a:buChar char="•"/>
            </a:pPr>
            <a:r>
              <a:rPr lang="en-US" sz="1200" dirty="0">
                <a:latin typeface="+mj-lt"/>
              </a:rPr>
              <a:t>I/O Hardware</a:t>
            </a:r>
          </a:p>
        </p:txBody>
      </p:sp>
      <p:cxnSp>
        <p:nvCxnSpPr>
          <p:cNvPr id="9" name="Elbow Connector 8"/>
          <p:cNvCxnSpPr>
            <a:cxnSpLocks noChangeShapeType="1"/>
            <a:endCxn id="6" idx="2"/>
          </p:cNvCxnSpPr>
          <p:nvPr/>
        </p:nvCxnSpPr>
        <p:spPr bwMode="auto">
          <a:xfrm flipH="1">
            <a:off x="2942948" y="3303783"/>
            <a:ext cx="8047226" cy="638079"/>
          </a:xfrm>
          <a:prstGeom prst="bentConnector4">
            <a:avLst>
              <a:gd name="adj1" fmla="val -3790"/>
              <a:gd name="adj2" fmla="val 194307"/>
            </a:avLst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3853575" y="4130070"/>
            <a:ext cx="182551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kern="0" dirty="0">
                <a:latin typeface="+mj-lt"/>
              </a:rPr>
              <a:t>sensor 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064556" y="2879512"/>
            <a:ext cx="152332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kern="0" dirty="0">
                <a:latin typeface="+mj-lt"/>
              </a:rPr>
              <a:t>actuators</a:t>
            </a:r>
          </a:p>
        </p:txBody>
      </p:sp>
      <p:sp>
        <p:nvSpPr>
          <p:cNvPr id="13" name="TextBox 46"/>
          <p:cNvSpPr txBox="1">
            <a:spLocks noChangeArrowheads="1"/>
          </p:cNvSpPr>
          <p:nvPr/>
        </p:nvSpPr>
        <p:spPr bwMode="auto">
          <a:xfrm>
            <a:off x="5856352" y="1300846"/>
            <a:ext cx="447272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kern="0" dirty="0">
                <a:latin typeface="+mj-lt"/>
              </a:rPr>
              <a:t>Battery Pack (Plant)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423143" y="1287418"/>
            <a:ext cx="297758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kern="0" dirty="0">
                <a:latin typeface="+mj-lt"/>
              </a:rPr>
              <a:t>Controller</a:t>
            </a:r>
          </a:p>
        </p:txBody>
      </p:sp>
      <p:sp>
        <p:nvSpPr>
          <p:cNvPr id="15" name="TextBox 55"/>
          <p:cNvSpPr txBox="1">
            <a:spLocks noChangeArrowheads="1"/>
          </p:cNvSpPr>
          <p:nvPr/>
        </p:nvSpPr>
        <p:spPr bwMode="auto">
          <a:xfrm>
            <a:off x="192216" y="2754774"/>
            <a:ext cx="152479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latin typeface="+mj-lt"/>
              </a:rPr>
              <a:t>Vehicle Commands</a:t>
            </a:r>
          </a:p>
        </p:txBody>
      </p:sp>
      <p:cxnSp>
        <p:nvCxnSpPr>
          <p:cNvPr id="23" name="Straight Arrow Connector 22"/>
          <p:cNvCxnSpPr>
            <a:stCxn id="6" idx="3"/>
          </p:cNvCxnSpPr>
          <p:nvPr/>
        </p:nvCxnSpPr>
        <p:spPr bwMode="auto">
          <a:xfrm>
            <a:off x="3853575" y="3300460"/>
            <a:ext cx="1825517" cy="3320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Straight Arrow Connector 28"/>
          <p:cNvCxnSpPr>
            <a:endCxn id="6" idx="1"/>
          </p:cNvCxnSpPr>
          <p:nvPr/>
        </p:nvCxnSpPr>
        <p:spPr bwMode="auto">
          <a:xfrm flipV="1">
            <a:off x="1118182" y="3300460"/>
            <a:ext cx="914140" cy="1660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Left Brace 31"/>
          <p:cNvSpPr/>
          <p:nvPr/>
        </p:nvSpPr>
        <p:spPr bwMode="auto">
          <a:xfrm rot="5400000">
            <a:off x="2654074" y="456601"/>
            <a:ext cx="340625" cy="280248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3" name="Left Brace 32"/>
          <p:cNvSpPr/>
          <p:nvPr/>
        </p:nvSpPr>
        <p:spPr bwMode="auto">
          <a:xfrm rot="5400000">
            <a:off x="8157468" y="-763466"/>
            <a:ext cx="354331" cy="5311087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27063" y="4725144"/>
            <a:ext cx="11428038" cy="184665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lvl="1" indent="-227013" eaLnBrk="0" hangingPunct="0">
              <a:spcBef>
                <a:spcPct val="20000"/>
              </a:spcBef>
              <a:buClr>
                <a:srgbClr val="9EA4A6"/>
              </a:buClr>
              <a:buSzPct val="80000"/>
              <a:buFont typeface="Wingdings" pitchFamily="2" charset="2"/>
              <a:buChar char="§"/>
              <a:tabLst>
                <a:tab pos="381000" algn="l"/>
              </a:tabLst>
            </a:pPr>
            <a:r>
              <a:rPr lang="en-US" b="1" kern="0" dirty="0">
                <a:solidFill>
                  <a:schemeClr val="tx1"/>
                </a:solidFill>
                <a:latin typeface="+mj-lt"/>
                <a:ea typeface="ＭＳ Ｐゴシック"/>
              </a:rPr>
              <a:t>Objectives</a:t>
            </a:r>
            <a:r>
              <a:rPr lang="en-US" kern="0" dirty="0">
                <a:solidFill>
                  <a:schemeClr val="tx1"/>
                </a:solidFill>
                <a:latin typeface="+mj-lt"/>
                <a:ea typeface="ＭＳ Ｐゴシック"/>
              </a:rPr>
              <a:t>: Control system is required to</a:t>
            </a:r>
          </a:p>
          <a:p>
            <a:pPr marL="688975" lvl="2" indent="-344488" eaLnBrk="0" hangingPunct="0">
              <a:spcBef>
                <a:spcPct val="20000"/>
              </a:spcBef>
              <a:buClr>
                <a:srgbClr val="9EA4A6"/>
              </a:buClr>
              <a:buFontTx/>
              <a:buChar char="•"/>
              <a:tabLst>
                <a:tab pos="381000" algn="l"/>
              </a:tabLst>
            </a:pPr>
            <a:r>
              <a:rPr lang="en-US" sz="1600" kern="0" dirty="0">
                <a:solidFill>
                  <a:schemeClr val="tx1"/>
                </a:solidFill>
                <a:latin typeface="+mj-lt"/>
                <a:ea typeface="ＭＳ Ｐゴシック"/>
              </a:rPr>
              <a:t>Monitor pack current, voltages, temperatures</a:t>
            </a:r>
          </a:p>
          <a:p>
            <a:pPr marL="688975" lvl="2" indent="-344488" eaLnBrk="0" hangingPunct="0">
              <a:spcBef>
                <a:spcPct val="20000"/>
              </a:spcBef>
              <a:buClr>
                <a:srgbClr val="9EA4A6"/>
              </a:buClr>
              <a:buFontTx/>
              <a:buChar char="•"/>
              <a:tabLst>
                <a:tab pos="381000" algn="l"/>
              </a:tabLst>
            </a:pPr>
            <a:r>
              <a:rPr lang="en-US" sz="1600" kern="0" dirty="0">
                <a:solidFill>
                  <a:schemeClr val="tx1"/>
                </a:solidFill>
                <a:latin typeface="+mj-lt"/>
                <a:ea typeface="ＭＳ Ｐゴシック"/>
              </a:rPr>
              <a:t>Control battery temperature to desired range</a:t>
            </a:r>
          </a:p>
          <a:p>
            <a:pPr marL="688975" lvl="2" indent="-344488" eaLnBrk="0" hangingPunct="0">
              <a:spcBef>
                <a:spcPct val="20000"/>
              </a:spcBef>
              <a:buClr>
                <a:srgbClr val="9EA4A6"/>
              </a:buClr>
              <a:buFontTx/>
              <a:buChar char="•"/>
              <a:tabLst>
                <a:tab pos="381000" algn="l"/>
              </a:tabLst>
            </a:pPr>
            <a:r>
              <a:rPr lang="en-US" sz="1600" kern="0" dirty="0">
                <a:solidFill>
                  <a:schemeClr val="tx1"/>
                </a:solidFill>
                <a:latin typeface="+mj-lt"/>
                <a:ea typeface="ＭＳ Ｐゴシック"/>
              </a:rPr>
              <a:t>Determine state of charge and available energy (fuel gauge), state of health and power limits</a:t>
            </a:r>
          </a:p>
          <a:p>
            <a:pPr marL="688975" lvl="2" indent="-344488" eaLnBrk="0" hangingPunct="0">
              <a:spcBef>
                <a:spcPct val="20000"/>
              </a:spcBef>
              <a:buClr>
                <a:srgbClr val="9EA4A6"/>
              </a:buClr>
              <a:buFontTx/>
              <a:buChar char="•"/>
              <a:tabLst>
                <a:tab pos="381000" algn="l"/>
              </a:tabLst>
            </a:pPr>
            <a:r>
              <a:rPr lang="en-US" sz="1600" kern="0" dirty="0">
                <a:solidFill>
                  <a:schemeClr val="tx1"/>
                </a:solidFill>
                <a:latin typeface="+mj-lt"/>
                <a:ea typeface="ＭＳ Ｐゴシック"/>
              </a:rPr>
              <a:t>Keep cells within safe operating ranges to prevent damage and abuse and prolong the cell life</a:t>
            </a:r>
          </a:p>
          <a:p>
            <a:pPr marL="688975" lvl="2" indent="-344488" eaLnBrk="0" hangingPunct="0">
              <a:spcBef>
                <a:spcPct val="20000"/>
              </a:spcBef>
              <a:buClr>
                <a:srgbClr val="9EA4A6"/>
              </a:buClr>
              <a:buFontTx/>
              <a:buChar char="•"/>
              <a:tabLst>
                <a:tab pos="381000" algn="l"/>
              </a:tabLst>
            </a:pPr>
            <a:r>
              <a:rPr lang="en-US" sz="1600" kern="0" dirty="0">
                <a:solidFill>
                  <a:schemeClr val="tx1"/>
                </a:solidFill>
                <a:latin typeface="+mj-lt"/>
                <a:ea typeface="ＭＳ Ｐゴシック"/>
              </a:rPr>
              <a:t>Fulfill functional requirements of the application in which it is used</a:t>
            </a:r>
          </a:p>
        </p:txBody>
      </p:sp>
      <p:sp>
        <p:nvSpPr>
          <p:cNvPr id="69" name="Freeform 68"/>
          <p:cNvSpPr/>
          <p:nvPr/>
        </p:nvSpPr>
        <p:spPr bwMode="auto">
          <a:xfrm>
            <a:off x="2426767" y="3725818"/>
            <a:ext cx="317862" cy="999326"/>
          </a:xfrm>
          <a:custGeom>
            <a:avLst/>
            <a:gdLst>
              <a:gd name="connsiteX0" fmla="*/ 0 w 1014152"/>
              <a:gd name="connsiteY0" fmla="*/ 1188720 h 1188720"/>
              <a:gd name="connsiteX1" fmla="*/ 440574 w 1014152"/>
              <a:gd name="connsiteY1" fmla="*/ 565266 h 1188720"/>
              <a:gd name="connsiteX2" fmla="*/ 581891 w 1014152"/>
              <a:gd name="connsiteY2" fmla="*/ 606829 h 1188720"/>
              <a:gd name="connsiteX3" fmla="*/ 1014152 w 1014152"/>
              <a:gd name="connsiteY3" fmla="*/ 0 h 1188720"/>
              <a:gd name="connsiteX0" fmla="*/ 0 w 1014152"/>
              <a:gd name="connsiteY0" fmla="*/ 1188720 h 1188720"/>
              <a:gd name="connsiteX1" fmla="*/ 440574 w 1014152"/>
              <a:gd name="connsiteY1" fmla="*/ 565266 h 1188720"/>
              <a:gd name="connsiteX2" fmla="*/ 581891 w 1014152"/>
              <a:gd name="connsiteY2" fmla="*/ 606829 h 1188720"/>
              <a:gd name="connsiteX3" fmla="*/ 1014152 w 1014152"/>
              <a:gd name="connsiteY3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4152" h="1188720">
                <a:moveTo>
                  <a:pt x="0" y="1188720"/>
                </a:moveTo>
                <a:cubicBezTo>
                  <a:pt x="171796" y="925484"/>
                  <a:pt x="343592" y="662248"/>
                  <a:pt x="440574" y="565266"/>
                </a:cubicBezTo>
                <a:cubicBezTo>
                  <a:pt x="537556" y="468284"/>
                  <a:pt x="486295" y="701040"/>
                  <a:pt x="581891" y="606829"/>
                </a:cubicBezTo>
                <a:cubicBezTo>
                  <a:pt x="677487" y="512618"/>
                  <a:pt x="752301" y="356062"/>
                  <a:pt x="1014152" y="0"/>
                </a:cubicBezTo>
              </a:path>
            </a:pathLst>
          </a:custGeom>
          <a:noFill/>
          <a:ln w="9525" cap="flat" cmpd="sng" algn="ctr">
            <a:solidFill>
              <a:srgbClr val="FF0000"/>
            </a:solidFill>
            <a:prstDash val="dash"/>
            <a:miter lim="800000"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4224" y="2306396"/>
            <a:ext cx="5285952" cy="199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6014FEC-C855-40C2-920B-E5B714F3B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BMS System Closed Loop Overview</a:t>
            </a:r>
          </a:p>
        </p:txBody>
      </p:sp>
    </p:spTree>
    <p:extLst>
      <p:ext uri="{BB962C8B-B14F-4D97-AF65-F5344CB8AC3E}">
        <p14:creationId xmlns:p14="http://schemas.microsoft.com/office/powerpoint/2010/main" val="3183627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088" y="4114801"/>
            <a:ext cx="1150289" cy="73785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3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2729" y="1908756"/>
            <a:ext cx="1349018" cy="86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4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41" y="2706322"/>
            <a:ext cx="2366313" cy="877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7018" y="4786707"/>
            <a:ext cx="1674097" cy="888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6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48" y="3797262"/>
            <a:ext cx="1913404" cy="914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8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7110" y="4641020"/>
            <a:ext cx="2933110" cy="921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1" name="Straight Connector 4"/>
          <p:cNvCxnSpPr>
            <a:cxnSpLocks noChangeShapeType="1"/>
          </p:cNvCxnSpPr>
          <p:nvPr/>
        </p:nvCxnSpPr>
        <p:spPr bwMode="auto">
          <a:xfrm rot="16200000" flipH="1">
            <a:off x="2669326" y="2687570"/>
            <a:ext cx="3594100" cy="3163947"/>
          </a:xfrm>
          <a:prstGeom prst="line">
            <a:avLst/>
          </a:prstGeom>
          <a:noFill/>
          <a:ln w="28575" algn="ctr">
            <a:solidFill>
              <a:srgbClr val="0C2074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" name="Straight Connector 6"/>
          <p:cNvCxnSpPr>
            <a:cxnSpLocks noChangeShapeType="1"/>
          </p:cNvCxnSpPr>
          <p:nvPr/>
        </p:nvCxnSpPr>
        <p:spPr bwMode="auto">
          <a:xfrm rot="5400000" flipH="1" flipV="1">
            <a:off x="5868452" y="2760889"/>
            <a:ext cx="3481387" cy="3053823"/>
          </a:xfrm>
          <a:prstGeom prst="line">
            <a:avLst/>
          </a:prstGeom>
          <a:noFill/>
          <a:ln w="28575" algn="ctr">
            <a:solidFill>
              <a:srgbClr val="0C2074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3" name="Oval 9"/>
          <p:cNvSpPr>
            <a:spLocks noChangeArrowheads="1"/>
          </p:cNvSpPr>
          <p:nvPr/>
        </p:nvSpPr>
        <p:spPr bwMode="auto">
          <a:xfrm>
            <a:off x="2816633" y="2466144"/>
            <a:ext cx="247780" cy="195263"/>
          </a:xfrm>
          <a:prstGeom prst="ellipse">
            <a:avLst/>
          </a:prstGeom>
          <a:solidFill>
            <a:srgbClr val="00B050"/>
          </a:solidFill>
          <a:ln w="9525" algn="ctr">
            <a:solidFill>
              <a:srgbClr val="0C2074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8"/>
              </a:buBlip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4" name="Oval 10"/>
          <p:cNvSpPr>
            <a:spLocks noChangeArrowheads="1"/>
          </p:cNvSpPr>
          <p:nvPr/>
        </p:nvSpPr>
        <p:spPr bwMode="auto">
          <a:xfrm>
            <a:off x="9013225" y="2455031"/>
            <a:ext cx="245661" cy="195262"/>
          </a:xfrm>
          <a:prstGeom prst="ellipse">
            <a:avLst/>
          </a:prstGeom>
          <a:solidFill>
            <a:srgbClr val="00B050"/>
          </a:solidFill>
          <a:ln w="9525" algn="ctr">
            <a:solidFill>
              <a:srgbClr val="0C2074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8"/>
              </a:buBlip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5" name="Oval 11"/>
          <p:cNvSpPr>
            <a:spLocks noChangeArrowheads="1"/>
          </p:cNvSpPr>
          <p:nvPr/>
        </p:nvSpPr>
        <p:spPr bwMode="auto">
          <a:xfrm>
            <a:off x="5953050" y="5957056"/>
            <a:ext cx="245661" cy="195262"/>
          </a:xfrm>
          <a:prstGeom prst="ellipse">
            <a:avLst/>
          </a:prstGeom>
          <a:solidFill>
            <a:srgbClr val="00B050"/>
          </a:solidFill>
          <a:ln w="9525" algn="ctr">
            <a:solidFill>
              <a:srgbClr val="0C2074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8"/>
              </a:buBlip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6" name="TextBox 12"/>
          <p:cNvSpPr txBox="1">
            <a:spLocks noChangeArrowheads="1"/>
          </p:cNvSpPr>
          <p:nvPr/>
        </p:nvSpPr>
        <p:spPr bwMode="auto">
          <a:xfrm>
            <a:off x="3038999" y="2259769"/>
            <a:ext cx="197376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Requirements analysis</a:t>
            </a:r>
          </a:p>
        </p:txBody>
      </p:sp>
      <p:sp>
        <p:nvSpPr>
          <p:cNvPr id="77" name="Oval 13"/>
          <p:cNvSpPr>
            <a:spLocks noChangeArrowheads="1"/>
          </p:cNvSpPr>
          <p:nvPr/>
        </p:nvSpPr>
        <p:spPr bwMode="auto">
          <a:xfrm>
            <a:off x="3932698" y="3699631"/>
            <a:ext cx="245661" cy="195262"/>
          </a:xfrm>
          <a:prstGeom prst="ellipse">
            <a:avLst/>
          </a:prstGeom>
          <a:solidFill>
            <a:srgbClr val="00B050"/>
          </a:solidFill>
          <a:ln w="9525" algn="ctr">
            <a:solidFill>
              <a:srgbClr val="0C2074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8"/>
              </a:buBlip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8" name="TextBox 14"/>
          <p:cNvSpPr txBox="1">
            <a:spLocks noChangeArrowheads="1"/>
          </p:cNvSpPr>
          <p:nvPr/>
        </p:nvSpPr>
        <p:spPr bwMode="auto">
          <a:xfrm>
            <a:off x="4472728" y="3436107"/>
            <a:ext cx="197376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Algorithm Specification development</a:t>
            </a:r>
          </a:p>
        </p:txBody>
      </p:sp>
      <p:sp>
        <p:nvSpPr>
          <p:cNvPr id="79" name="TextBox 15"/>
          <p:cNvSpPr txBox="1">
            <a:spLocks noChangeArrowheads="1"/>
          </p:cNvSpPr>
          <p:nvPr/>
        </p:nvSpPr>
        <p:spPr bwMode="auto">
          <a:xfrm>
            <a:off x="4777687" y="4198107"/>
            <a:ext cx="1823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Model based algorithm testing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(MIL)</a:t>
            </a:r>
          </a:p>
        </p:txBody>
      </p:sp>
      <p:sp>
        <p:nvSpPr>
          <p:cNvPr id="80" name="Oval 17"/>
          <p:cNvSpPr>
            <a:spLocks noChangeArrowheads="1"/>
          </p:cNvSpPr>
          <p:nvPr/>
        </p:nvSpPr>
        <p:spPr bwMode="auto">
          <a:xfrm>
            <a:off x="4843339" y="4802944"/>
            <a:ext cx="247778" cy="195263"/>
          </a:xfrm>
          <a:prstGeom prst="ellipse">
            <a:avLst/>
          </a:prstGeom>
          <a:solidFill>
            <a:srgbClr val="00B050"/>
          </a:solidFill>
          <a:ln w="9525" algn="ctr">
            <a:solidFill>
              <a:srgbClr val="0C2074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8"/>
              </a:buBlip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1" name="Oval 19"/>
          <p:cNvSpPr>
            <a:spLocks noChangeArrowheads="1"/>
          </p:cNvSpPr>
          <p:nvPr/>
        </p:nvSpPr>
        <p:spPr bwMode="auto">
          <a:xfrm>
            <a:off x="6937811" y="4825169"/>
            <a:ext cx="247780" cy="195263"/>
          </a:xfrm>
          <a:prstGeom prst="ellipse">
            <a:avLst/>
          </a:prstGeom>
          <a:solidFill>
            <a:srgbClr val="00B050"/>
          </a:solidFill>
          <a:ln w="9525" algn="ctr">
            <a:solidFill>
              <a:srgbClr val="0C2074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8"/>
              </a:buBlip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2" name="TextBox 20"/>
          <p:cNvSpPr txBox="1">
            <a:spLocks noChangeArrowheads="1"/>
          </p:cNvSpPr>
          <p:nvPr/>
        </p:nvSpPr>
        <p:spPr bwMode="auto">
          <a:xfrm>
            <a:off x="7479961" y="4642606"/>
            <a:ext cx="1465496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0C2074"/>
                </a:solidFill>
              </a:rPr>
              <a:t>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CU System integration </a:t>
            </a:r>
            <a:r>
              <a:rPr lang="en-US" sz="1200" kern="0" dirty="0">
                <a:solidFill>
                  <a:srgbClr val="0C2074"/>
                </a:solidFill>
              </a:rPr>
              <a:t>bench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testing</a:t>
            </a:r>
          </a:p>
        </p:txBody>
      </p:sp>
      <p:sp>
        <p:nvSpPr>
          <p:cNvPr id="83" name="Oval 21"/>
          <p:cNvSpPr>
            <a:spLocks noChangeArrowheads="1"/>
          </p:cNvSpPr>
          <p:nvPr/>
        </p:nvSpPr>
        <p:spPr bwMode="auto">
          <a:xfrm>
            <a:off x="7918339" y="3745669"/>
            <a:ext cx="245661" cy="195263"/>
          </a:xfrm>
          <a:prstGeom prst="ellipse">
            <a:avLst/>
          </a:prstGeom>
          <a:solidFill>
            <a:srgbClr val="00B050"/>
          </a:solidFill>
          <a:ln w="9525" algn="ctr">
            <a:solidFill>
              <a:srgbClr val="0C2074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8"/>
              </a:buBlip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4" name="TextBox 22"/>
          <p:cNvSpPr txBox="1">
            <a:spLocks noChangeArrowheads="1"/>
          </p:cNvSpPr>
          <p:nvPr/>
        </p:nvSpPr>
        <p:spPr bwMode="auto">
          <a:xfrm>
            <a:off x="6598969" y="3353557"/>
            <a:ext cx="1560796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Powertrain system testing</a:t>
            </a:r>
          </a:p>
        </p:txBody>
      </p:sp>
      <p:sp>
        <p:nvSpPr>
          <p:cNvPr id="85" name="TextBox 23"/>
          <p:cNvSpPr txBox="1">
            <a:spLocks noChangeArrowheads="1"/>
          </p:cNvSpPr>
          <p:nvPr/>
        </p:nvSpPr>
        <p:spPr bwMode="auto">
          <a:xfrm>
            <a:off x="7530787" y="2231194"/>
            <a:ext cx="152267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Vehicle integration &amp; testing</a:t>
            </a:r>
          </a:p>
        </p:txBody>
      </p:sp>
      <p:sp>
        <p:nvSpPr>
          <p:cNvPr id="86" name="Freeform 40"/>
          <p:cNvSpPr>
            <a:spLocks/>
          </p:cNvSpPr>
          <p:nvPr/>
        </p:nvSpPr>
        <p:spPr bwMode="auto">
          <a:xfrm>
            <a:off x="4392254" y="4923594"/>
            <a:ext cx="385434" cy="485775"/>
          </a:xfrm>
          <a:custGeom>
            <a:avLst/>
            <a:gdLst>
              <a:gd name="T0" fmla="*/ 2147483647 w 138701"/>
              <a:gd name="T1" fmla="*/ 494242543 h 311649"/>
              <a:gd name="T2" fmla="*/ 2147483647 w 138701"/>
              <a:gd name="T3" fmla="*/ 494242543 h 311649"/>
              <a:gd name="T4" fmla="*/ 2147483647 w 138701"/>
              <a:gd name="T5" fmla="*/ 2147483647 h 311649"/>
              <a:gd name="T6" fmla="*/ 0 60000 65536"/>
              <a:gd name="T7" fmla="*/ 0 60000 65536"/>
              <a:gd name="T8" fmla="*/ 0 60000 65536"/>
              <a:gd name="T9" fmla="*/ 0 w 138701"/>
              <a:gd name="T10" fmla="*/ 0 h 311649"/>
              <a:gd name="T11" fmla="*/ 138701 w 138701"/>
              <a:gd name="T12" fmla="*/ 311649 h 31164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8701" h="311649">
                <a:moveTo>
                  <a:pt x="138701" y="44521"/>
                </a:moveTo>
                <a:cubicBezTo>
                  <a:pt x="84761" y="22260"/>
                  <a:pt x="30822" y="0"/>
                  <a:pt x="15411" y="44521"/>
                </a:cubicBezTo>
                <a:cubicBezTo>
                  <a:pt x="0" y="89042"/>
                  <a:pt x="23116" y="200345"/>
                  <a:pt x="46233" y="311649"/>
                </a:cubicBezTo>
              </a:path>
            </a:pathLst>
          </a:custGeom>
          <a:noFill/>
          <a:ln w="9525" cap="flat" cmpd="sng" algn="ctr">
            <a:solidFill>
              <a:srgbClr val="0C2074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7" name="Freeform 45"/>
          <p:cNvSpPr>
            <a:spLocks/>
          </p:cNvSpPr>
          <p:nvPr/>
        </p:nvSpPr>
        <p:spPr bwMode="auto">
          <a:xfrm>
            <a:off x="8248712" y="3858381"/>
            <a:ext cx="520971" cy="30162"/>
          </a:xfrm>
          <a:custGeom>
            <a:avLst/>
            <a:gdLst>
              <a:gd name="T0" fmla="*/ 0 w 389744"/>
              <a:gd name="T1" fmla="*/ 0 h 29980"/>
              <a:gd name="T2" fmla="*/ 409746 w 389744"/>
              <a:gd name="T3" fmla="*/ 34877 h 29980"/>
              <a:gd name="T4" fmla="*/ 0 60000 65536"/>
              <a:gd name="T5" fmla="*/ 0 60000 65536"/>
              <a:gd name="T6" fmla="*/ 0 w 389744"/>
              <a:gd name="T7" fmla="*/ 0 h 29980"/>
              <a:gd name="T8" fmla="*/ 389744 w 389744"/>
              <a:gd name="T9" fmla="*/ 29980 h 2998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89744" h="29980">
                <a:moveTo>
                  <a:pt x="0" y="0"/>
                </a:moveTo>
                <a:lnTo>
                  <a:pt x="389744" y="29980"/>
                </a:lnTo>
              </a:path>
            </a:pathLst>
          </a:custGeom>
          <a:noFill/>
          <a:ln w="9525" cap="flat" cmpd="sng" algn="ctr">
            <a:solidFill>
              <a:srgbClr val="0C2074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8" name="TextBox 18"/>
          <p:cNvSpPr txBox="1">
            <a:spLocks noChangeArrowheads="1"/>
          </p:cNvSpPr>
          <p:nvPr/>
        </p:nvSpPr>
        <p:spPr bwMode="auto">
          <a:xfrm>
            <a:off x="5209712" y="6193594"/>
            <a:ext cx="1855166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Code-generation</a:t>
            </a:r>
          </a:p>
        </p:txBody>
      </p:sp>
      <p:sp>
        <p:nvSpPr>
          <p:cNvPr id="89" name="Freeform 45"/>
          <p:cNvSpPr>
            <a:spLocks/>
          </p:cNvSpPr>
          <p:nvPr/>
        </p:nvSpPr>
        <p:spPr bwMode="auto">
          <a:xfrm>
            <a:off x="9265241" y="2588381"/>
            <a:ext cx="374844" cy="163512"/>
          </a:xfrm>
          <a:custGeom>
            <a:avLst/>
            <a:gdLst>
              <a:gd name="T0" fmla="*/ 0 w 389744"/>
              <a:gd name="T1" fmla="*/ 0 h 29980"/>
              <a:gd name="T2" fmla="*/ 407 w 389744"/>
              <a:gd name="T3" fmla="*/ 2147483647 h 29980"/>
              <a:gd name="T4" fmla="*/ 0 60000 65536"/>
              <a:gd name="T5" fmla="*/ 0 60000 65536"/>
              <a:gd name="T6" fmla="*/ 0 w 389744"/>
              <a:gd name="T7" fmla="*/ 0 h 29980"/>
              <a:gd name="T8" fmla="*/ 389744 w 389744"/>
              <a:gd name="T9" fmla="*/ 29980 h 2998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89744" h="29980">
                <a:moveTo>
                  <a:pt x="0" y="0"/>
                </a:moveTo>
                <a:lnTo>
                  <a:pt x="389744" y="29980"/>
                </a:lnTo>
              </a:path>
            </a:pathLst>
          </a:custGeom>
          <a:noFill/>
          <a:ln w="9525" cap="flat" cmpd="sng" algn="ctr">
            <a:solidFill>
              <a:srgbClr val="0C2074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0" name="Freeform 45"/>
          <p:cNvSpPr>
            <a:spLocks/>
          </p:cNvSpPr>
          <p:nvPr/>
        </p:nvSpPr>
        <p:spPr bwMode="auto">
          <a:xfrm>
            <a:off x="8435076" y="5064882"/>
            <a:ext cx="618389" cy="46037"/>
          </a:xfrm>
          <a:custGeom>
            <a:avLst/>
            <a:gdLst>
              <a:gd name="T0" fmla="*/ 0 w 389744"/>
              <a:gd name="T1" fmla="*/ 0 h 29980"/>
              <a:gd name="T2" fmla="*/ 2147483647 w 389744"/>
              <a:gd name="T3" fmla="*/ 248947210 h 29980"/>
              <a:gd name="T4" fmla="*/ 0 60000 65536"/>
              <a:gd name="T5" fmla="*/ 0 60000 65536"/>
              <a:gd name="T6" fmla="*/ 0 w 389744"/>
              <a:gd name="T7" fmla="*/ 0 h 29980"/>
              <a:gd name="T8" fmla="*/ 389744 w 389744"/>
              <a:gd name="T9" fmla="*/ 29980 h 2998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89744" h="29980">
                <a:moveTo>
                  <a:pt x="0" y="0"/>
                </a:moveTo>
                <a:lnTo>
                  <a:pt x="389744" y="29980"/>
                </a:lnTo>
              </a:path>
            </a:pathLst>
          </a:custGeom>
          <a:noFill/>
          <a:ln w="9525" cap="flat" cmpd="sng" algn="ctr">
            <a:solidFill>
              <a:srgbClr val="0C2074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1" name="Freeform 90"/>
          <p:cNvSpPr>
            <a:spLocks/>
          </p:cNvSpPr>
          <p:nvPr/>
        </p:nvSpPr>
        <p:spPr bwMode="auto">
          <a:xfrm rot="1824400">
            <a:off x="4616652" y="2885663"/>
            <a:ext cx="1565032" cy="1222337"/>
          </a:xfrm>
          <a:custGeom>
            <a:avLst/>
            <a:gdLst>
              <a:gd name="T0" fmla="*/ 0 w 1172633"/>
              <a:gd name="T1" fmla="*/ 0 h 1663700"/>
              <a:gd name="T2" fmla="*/ 999591 w 1172633"/>
              <a:gd name="T3" fmla="*/ 800100 h 1663700"/>
              <a:gd name="T4" fmla="*/ 1102116 w 1172633"/>
              <a:gd name="T5" fmla="*/ 1663700 h 1663700"/>
              <a:gd name="T6" fmla="*/ 1102116 w 1172633"/>
              <a:gd name="T7" fmla="*/ 1663700 h 1663700"/>
              <a:gd name="T8" fmla="*/ 0 60000 65536"/>
              <a:gd name="T9" fmla="*/ 0 60000 65536"/>
              <a:gd name="T10" fmla="*/ 0 60000 65536"/>
              <a:gd name="T11" fmla="*/ 0 60000 65536"/>
              <a:gd name="T12" fmla="*/ 0 w 1172633"/>
              <a:gd name="T13" fmla="*/ 0 h 1663700"/>
              <a:gd name="T14" fmla="*/ 1172633 w 1172633"/>
              <a:gd name="T15" fmla="*/ 1663700 h 1663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2633" h="1663700">
                <a:moveTo>
                  <a:pt x="0" y="0"/>
                </a:moveTo>
                <a:cubicBezTo>
                  <a:pt x="404283" y="261408"/>
                  <a:pt x="808567" y="522817"/>
                  <a:pt x="990600" y="800100"/>
                </a:cubicBezTo>
                <a:cubicBezTo>
                  <a:pt x="1172633" y="1077383"/>
                  <a:pt x="1092200" y="1663700"/>
                  <a:pt x="1092200" y="1663700"/>
                </a:cubicBezTo>
              </a:path>
            </a:pathLst>
          </a:custGeom>
          <a:noFill/>
          <a:ln w="25400" cap="flat" cmpd="sng" algn="ctr">
            <a:solidFill>
              <a:srgbClr val="0C2074"/>
            </a:solidFill>
            <a:prstDash val="solid"/>
            <a:miter lim="800000"/>
            <a:headEnd type="none" w="med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2" name="Freeform 91"/>
          <p:cNvSpPr>
            <a:spLocks/>
          </p:cNvSpPr>
          <p:nvPr/>
        </p:nvSpPr>
        <p:spPr bwMode="auto">
          <a:xfrm rot="518991">
            <a:off x="5055356" y="2754601"/>
            <a:ext cx="1747522" cy="1917700"/>
          </a:xfrm>
          <a:custGeom>
            <a:avLst/>
            <a:gdLst>
              <a:gd name="T0" fmla="*/ 0 w 1172633"/>
              <a:gd name="T1" fmla="*/ 0 h 1663700"/>
              <a:gd name="T2" fmla="*/ 142979374 w 1172633"/>
              <a:gd name="T3" fmla="*/ 15811112 h 1663700"/>
              <a:gd name="T4" fmla="*/ 157643775 w 1172633"/>
              <a:gd name="T5" fmla="*/ 32877032 h 1663700"/>
              <a:gd name="T6" fmla="*/ 157643775 w 1172633"/>
              <a:gd name="T7" fmla="*/ 32877032 h 1663700"/>
              <a:gd name="T8" fmla="*/ 0 60000 65536"/>
              <a:gd name="T9" fmla="*/ 0 60000 65536"/>
              <a:gd name="T10" fmla="*/ 0 60000 65536"/>
              <a:gd name="T11" fmla="*/ 0 60000 65536"/>
              <a:gd name="T12" fmla="*/ 0 w 1172633"/>
              <a:gd name="T13" fmla="*/ 0 h 1663700"/>
              <a:gd name="T14" fmla="*/ 1172633 w 1172633"/>
              <a:gd name="T15" fmla="*/ 1663700 h 1663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2633" h="1663700">
                <a:moveTo>
                  <a:pt x="0" y="0"/>
                </a:moveTo>
                <a:cubicBezTo>
                  <a:pt x="404283" y="261408"/>
                  <a:pt x="808567" y="522817"/>
                  <a:pt x="990600" y="800100"/>
                </a:cubicBezTo>
                <a:cubicBezTo>
                  <a:pt x="1172633" y="1077383"/>
                  <a:pt x="1092200" y="1663700"/>
                  <a:pt x="1092200" y="1663700"/>
                </a:cubicBezTo>
              </a:path>
            </a:pathLst>
          </a:custGeom>
          <a:noFill/>
          <a:ln w="25400" cap="flat" cmpd="sng" algn="ctr">
            <a:solidFill>
              <a:srgbClr val="0C2074"/>
            </a:solidFill>
            <a:prstDash val="solid"/>
            <a:miter lim="800000"/>
            <a:headEnd type="none" w="med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6" name="Freeform 95"/>
          <p:cNvSpPr>
            <a:spLocks/>
          </p:cNvSpPr>
          <p:nvPr/>
        </p:nvSpPr>
        <p:spPr bwMode="auto">
          <a:xfrm rot="21109328">
            <a:off x="1925022" y="1498042"/>
            <a:ext cx="1604662" cy="851606"/>
          </a:xfrm>
          <a:custGeom>
            <a:avLst/>
            <a:gdLst>
              <a:gd name="T0" fmla="*/ 0 w 1172633"/>
              <a:gd name="T1" fmla="*/ 0 h 1663700"/>
              <a:gd name="T2" fmla="*/ 142979374 w 1172633"/>
              <a:gd name="T3" fmla="*/ 15811112 h 1663700"/>
              <a:gd name="T4" fmla="*/ 157643775 w 1172633"/>
              <a:gd name="T5" fmla="*/ 32877032 h 1663700"/>
              <a:gd name="T6" fmla="*/ 157643775 w 1172633"/>
              <a:gd name="T7" fmla="*/ 32877032 h 1663700"/>
              <a:gd name="T8" fmla="*/ 0 60000 65536"/>
              <a:gd name="T9" fmla="*/ 0 60000 65536"/>
              <a:gd name="T10" fmla="*/ 0 60000 65536"/>
              <a:gd name="T11" fmla="*/ 0 60000 65536"/>
              <a:gd name="T12" fmla="*/ 0 w 1172633"/>
              <a:gd name="T13" fmla="*/ 0 h 1663700"/>
              <a:gd name="T14" fmla="*/ 1172633 w 1172633"/>
              <a:gd name="T15" fmla="*/ 1663700 h 1663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2633" h="1663700">
                <a:moveTo>
                  <a:pt x="0" y="0"/>
                </a:moveTo>
                <a:cubicBezTo>
                  <a:pt x="404283" y="261408"/>
                  <a:pt x="808567" y="522817"/>
                  <a:pt x="990600" y="800100"/>
                </a:cubicBezTo>
                <a:cubicBezTo>
                  <a:pt x="1172633" y="1077383"/>
                  <a:pt x="1092200" y="1663700"/>
                  <a:pt x="1092200" y="1663700"/>
                </a:cubicBezTo>
              </a:path>
            </a:pathLst>
          </a:custGeom>
          <a:noFill/>
          <a:ln w="25400" cap="flat" cmpd="sng" algn="ctr">
            <a:solidFill>
              <a:srgbClr val="0C2074"/>
            </a:solidFill>
            <a:prstDash val="solid"/>
            <a:miter lim="800000"/>
            <a:headEnd type="none" w="med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7" name="TextBox 12"/>
          <p:cNvSpPr txBox="1">
            <a:spLocks noChangeArrowheads="1"/>
          </p:cNvSpPr>
          <p:nvPr/>
        </p:nvSpPr>
        <p:spPr bwMode="auto">
          <a:xfrm>
            <a:off x="3535474" y="2826507"/>
            <a:ext cx="15471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Architecture Partitioning</a:t>
            </a:r>
          </a:p>
        </p:txBody>
      </p:sp>
      <p:sp>
        <p:nvSpPr>
          <p:cNvPr id="98" name="Oval 13"/>
          <p:cNvSpPr>
            <a:spLocks noChangeArrowheads="1"/>
          </p:cNvSpPr>
          <p:nvPr/>
        </p:nvSpPr>
        <p:spPr bwMode="auto">
          <a:xfrm>
            <a:off x="3312191" y="3088444"/>
            <a:ext cx="245661" cy="195262"/>
          </a:xfrm>
          <a:prstGeom prst="ellipse">
            <a:avLst/>
          </a:prstGeom>
          <a:solidFill>
            <a:srgbClr val="00B050"/>
          </a:solidFill>
          <a:ln w="9525" algn="ctr">
            <a:solidFill>
              <a:srgbClr val="0C2074"/>
            </a:solidFill>
            <a:round/>
            <a:headEnd/>
            <a:tailEnd type="triangle" w="med" len="med"/>
          </a:ln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8"/>
              </a:buBlip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99" name="Picture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36" y="1273931"/>
            <a:ext cx="1345843" cy="957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0" name="TextBox 14"/>
          <p:cNvSpPr txBox="1">
            <a:spLocks noChangeArrowheads="1"/>
          </p:cNvSpPr>
          <p:nvPr/>
        </p:nvSpPr>
        <p:spPr bwMode="auto">
          <a:xfrm>
            <a:off x="138016" y="2133600"/>
            <a:ext cx="2546256" cy="415498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charset="-128"/>
              </a:rPr>
              <a:t>ECU Requirements and Change Requests</a:t>
            </a:r>
          </a:p>
        </p:txBody>
      </p:sp>
      <p:pic>
        <p:nvPicPr>
          <p:cNvPr id="101" name="Picture 6"/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82389" y="3507543"/>
            <a:ext cx="2612269" cy="105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4" name="Freeform 39"/>
          <p:cNvSpPr>
            <a:spLocks/>
          </p:cNvSpPr>
          <p:nvPr/>
        </p:nvSpPr>
        <p:spPr bwMode="auto">
          <a:xfrm>
            <a:off x="2744629" y="3207506"/>
            <a:ext cx="451085" cy="101600"/>
          </a:xfrm>
          <a:custGeom>
            <a:avLst/>
            <a:gdLst>
              <a:gd name="T0" fmla="*/ 317039 w 339047"/>
              <a:gd name="T1" fmla="*/ 0 h 102741"/>
              <a:gd name="T2" fmla="*/ 163323 w 339047"/>
              <a:gd name="T3" fmla="*/ 15541 h 102741"/>
              <a:gd name="T4" fmla="*/ 211358 w 339047"/>
              <a:gd name="T5" fmla="*/ 62171 h 102741"/>
              <a:gd name="T6" fmla="*/ 0 w 339047"/>
              <a:gd name="T7" fmla="*/ 77714 h 102741"/>
              <a:gd name="T8" fmla="*/ 0 60000 65536"/>
              <a:gd name="T9" fmla="*/ 0 60000 65536"/>
              <a:gd name="T10" fmla="*/ 0 60000 65536"/>
              <a:gd name="T11" fmla="*/ 0 60000 65536"/>
              <a:gd name="T12" fmla="*/ 0 w 339047"/>
              <a:gd name="T13" fmla="*/ 0 h 102741"/>
              <a:gd name="T14" fmla="*/ 339047 w 339047"/>
              <a:gd name="T15" fmla="*/ 102741 h 1027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9047" h="102741">
                <a:moveTo>
                  <a:pt x="339047" y="0"/>
                </a:moveTo>
                <a:cubicBezTo>
                  <a:pt x="266272" y="3424"/>
                  <a:pt x="193497" y="6849"/>
                  <a:pt x="174661" y="20548"/>
                </a:cubicBezTo>
                <a:cubicBezTo>
                  <a:pt x="155825" y="34247"/>
                  <a:pt x="255141" y="68494"/>
                  <a:pt x="226031" y="82193"/>
                </a:cubicBezTo>
                <a:cubicBezTo>
                  <a:pt x="196921" y="95892"/>
                  <a:pt x="98460" y="99316"/>
                  <a:pt x="0" y="102741"/>
                </a:cubicBezTo>
              </a:path>
            </a:pathLst>
          </a:custGeom>
          <a:noFill/>
          <a:ln w="9525" cap="flat" cmpd="sng" algn="ctr">
            <a:solidFill>
              <a:srgbClr val="0C2074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cxnSp>
        <p:nvCxnSpPr>
          <p:cNvPr id="105" name="Straight Arrow Connector 104"/>
          <p:cNvCxnSpPr/>
          <p:nvPr/>
        </p:nvCxnSpPr>
        <p:spPr bwMode="auto">
          <a:xfrm>
            <a:off x="1857646" y="1601295"/>
            <a:ext cx="2790495" cy="322551"/>
          </a:xfrm>
          <a:prstGeom prst="straightConnector1">
            <a:avLst/>
          </a:prstGeom>
          <a:solidFill>
            <a:srgbClr val="999999"/>
          </a:solidFill>
          <a:ln w="25400" cap="flat" cmpd="sng" algn="ctr">
            <a:solidFill>
              <a:srgbClr val="0C2074"/>
            </a:solidFill>
            <a:prstDash val="solid"/>
            <a:miter lim="800000"/>
            <a:headEnd type="none" w="med" len="med"/>
            <a:tailEnd type="triangle" w="lg" len="med"/>
          </a:ln>
          <a:effectLst/>
        </p:spPr>
      </p:cxnSp>
      <p:sp>
        <p:nvSpPr>
          <p:cNvPr id="106" name="Freeform 39"/>
          <p:cNvSpPr>
            <a:spLocks/>
          </p:cNvSpPr>
          <p:nvPr/>
        </p:nvSpPr>
        <p:spPr bwMode="auto">
          <a:xfrm>
            <a:off x="3303720" y="3858381"/>
            <a:ext cx="451085" cy="101600"/>
          </a:xfrm>
          <a:custGeom>
            <a:avLst/>
            <a:gdLst>
              <a:gd name="T0" fmla="*/ 317039 w 339047"/>
              <a:gd name="T1" fmla="*/ 0 h 102741"/>
              <a:gd name="T2" fmla="*/ 163323 w 339047"/>
              <a:gd name="T3" fmla="*/ 15541 h 102741"/>
              <a:gd name="T4" fmla="*/ 211358 w 339047"/>
              <a:gd name="T5" fmla="*/ 62171 h 102741"/>
              <a:gd name="T6" fmla="*/ 0 w 339047"/>
              <a:gd name="T7" fmla="*/ 77714 h 102741"/>
              <a:gd name="T8" fmla="*/ 0 60000 65536"/>
              <a:gd name="T9" fmla="*/ 0 60000 65536"/>
              <a:gd name="T10" fmla="*/ 0 60000 65536"/>
              <a:gd name="T11" fmla="*/ 0 60000 65536"/>
              <a:gd name="T12" fmla="*/ 0 w 339047"/>
              <a:gd name="T13" fmla="*/ 0 h 102741"/>
              <a:gd name="T14" fmla="*/ 339047 w 339047"/>
              <a:gd name="T15" fmla="*/ 102741 h 1027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9047" h="102741">
                <a:moveTo>
                  <a:pt x="339047" y="0"/>
                </a:moveTo>
                <a:cubicBezTo>
                  <a:pt x="266272" y="3424"/>
                  <a:pt x="193497" y="6849"/>
                  <a:pt x="174661" y="20548"/>
                </a:cubicBezTo>
                <a:cubicBezTo>
                  <a:pt x="155825" y="34247"/>
                  <a:pt x="255141" y="68494"/>
                  <a:pt x="226031" y="82193"/>
                </a:cubicBezTo>
                <a:cubicBezTo>
                  <a:pt x="196921" y="95892"/>
                  <a:pt x="98460" y="99316"/>
                  <a:pt x="0" y="102741"/>
                </a:cubicBezTo>
              </a:path>
            </a:pathLst>
          </a:custGeom>
          <a:noFill/>
          <a:ln w="9525" cap="flat" cmpd="sng" algn="ctr">
            <a:solidFill>
              <a:srgbClr val="0C2074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7" name="TextBox 12"/>
          <p:cNvSpPr txBox="1">
            <a:spLocks noChangeArrowheads="1"/>
          </p:cNvSpPr>
          <p:nvPr/>
        </p:nvSpPr>
        <p:spPr bwMode="auto">
          <a:xfrm>
            <a:off x="348141" y="5395657"/>
            <a:ext cx="2336131" cy="461665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Different</a:t>
            </a:r>
            <a:r>
              <a:rPr kumimoji="0" lang="en-US" sz="1200" b="0" i="0" u="none" strike="noStrike" kern="0" cap="none" spc="0" normalizeH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 levels of plant models to test different control features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8" name="TextBox 12"/>
          <p:cNvSpPr txBox="1">
            <a:spLocks noChangeArrowheads="1"/>
          </p:cNvSpPr>
          <p:nvPr/>
        </p:nvSpPr>
        <p:spPr bwMode="auto">
          <a:xfrm>
            <a:off x="190418" y="3573016"/>
            <a:ext cx="2828515" cy="46166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Style Guides,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Blocksets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 and Style</a:t>
            </a:r>
            <a:r>
              <a:rPr kumimoji="0" lang="en-US" sz="1200" b="0" i="0" u="none" strike="noStrike" kern="0" cap="none" spc="0" normalizeH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 Checkers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9" name="TextBox 12"/>
          <p:cNvSpPr txBox="1">
            <a:spLocks noChangeArrowheads="1"/>
          </p:cNvSpPr>
          <p:nvPr/>
        </p:nvSpPr>
        <p:spPr bwMode="auto">
          <a:xfrm>
            <a:off x="305498" y="4572001"/>
            <a:ext cx="2213352" cy="461665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Open-Loop &amp;</a:t>
            </a:r>
            <a:r>
              <a:rPr kumimoji="0" lang="en-US" sz="1200" b="0" i="0" u="none" strike="noStrike" kern="0" cap="none" spc="0" normalizeH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 Closed-Loop Testing; Automated Testing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0" name="TextBox 12"/>
          <p:cNvSpPr txBox="1">
            <a:spLocks noChangeArrowheads="1"/>
          </p:cNvSpPr>
          <p:nvPr/>
        </p:nvSpPr>
        <p:spPr bwMode="auto">
          <a:xfrm>
            <a:off x="2346418" y="5897674"/>
            <a:ext cx="2422868" cy="461665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Coverage</a:t>
            </a:r>
            <a:r>
              <a:rPr kumimoji="0" lang="en-US" sz="1200" b="0" i="0" u="none" strike="noStrike" kern="0" cap="none" spc="0" normalizeH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 based Test Quality enhancements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 charset="0"/>
              <a:ea typeface="ＭＳ Ｐゴシック" pitchFamily="34" charset="-128"/>
            </a:endParaRPr>
          </a:p>
        </p:txBody>
      </p:sp>
      <p:pic>
        <p:nvPicPr>
          <p:cNvPr id="111" name="Picture 4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1115" y="5537798"/>
            <a:ext cx="1467567" cy="4122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2" name="TextBox 18"/>
          <p:cNvSpPr txBox="1">
            <a:spLocks noChangeArrowheads="1"/>
          </p:cNvSpPr>
          <p:nvPr/>
        </p:nvSpPr>
        <p:spPr bwMode="auto">
          <a:xfrm>
            <a:off x="8985664" y="5634541"/>
            <a:ext cx="26749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Integration with legacy C-code for</a:t>
            </a:r>
            <a:r>
              <a:rPr kumimoji="0" lang="en-US" sz="1200" b="0" i="0" u="none" strike="noStrike" kern="0" cap="none" spc="0" normalizeH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 application build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3" name="TextBox 12"/>
          <p:cNvSpPr txBox="1">
            <a:spLocks noChangeArrowheads="1"/>
          </p:cNvSpPr>
          <p:nvPr/>
        </p:nvSpPr>
        <p:spPr bwMode="auto">
          <a:xfrm>
            <a:off x="6732105" y="5486401"/>
            <a:ext cx="2213352" cy="646331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0C2074"/>
                </a:solidFill>
              </a:rPr>
              <a:t>Repeat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Open-Loop &amp;</a:t>
            </a:r>
            <a:r>
              <a:rPr kumimoji="0" lang="en-US" sz="1200" b="0" i="0" u="none" strike="noStrike" kern="0" cap="none" spc="0" normalizeH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 Closed-Loop Testing; Automated Testing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 charset="0"/>
              <a:ea typeface="ＭＳ Ｐゴシック" pitchFamily="34" charset="-128"/>
            </a:endParaRPr>
          </a:p>
        </p:txBody>
      </p:sp>
      <p:pic>
        <p:nvPicPr>
          <p:cNvPr id="114" name="Picture 6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6170" y="6096001"/>
            <a:ext cx="1218361" cy="519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5" name="Freeform 114"/>
          <p:cNvSpPr>
            <a:spLocks/>
          </p:cNvSpPr>
          <p:nvPr/>
        </p:nvSpPr>
        <p:spPr bwMode="auto">
          <a:xfrm>
            <a:off x="6175415" y="5897674"/>
            <a:ext cx="556690" cy="230833"/>
          </a:xfrm>
          <a:custGeom>
            <a:avLst/>
            <a:gdLst>
              <a:gd name="T0" fmla="*/ 0 w 629587"/>
              <a:gd name="T1" fmla="*/ 268999 h 284813"/>
              <a:gd name="T2" fmla="*/ 307651 w 629587"/>
              <a:gd name="T3" fmla="*/ 84947 h 284813"/>
              <a:gd name="T4" fmla="*/ 338415 w 629587"/>
              <a:gd name="T5" fmla="*/ 155736 h 284813"/>
              <a:gd name="T6" fmla="*/ 646065 w 629587"/>
              <a:gd name="T7" fmla="*/ 0 h 284813"/>
              <a:gd name="T8" fmla="*/ 0 60000 65536"/>
              <a:gd name="T9" fmla="*/ 0 60000 65536"/>
              <a:gd name="T10" fmla="*/ 0 60000 65536"/>
              <a:gd name="T11" fmla="*/ 0 60000 65536"/>
              <a:gd name="T12" fmla="*/ 0 w 629587"/>
              <a:gd name="T13" fmla="*/ 0 h 284813"/>
              <a:gd name="T14" fmla="*/ 629587 w 629587"/>
              <a:gd name="T15" fmla="*/ 284813 h 28481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29587" h="284813">
                <a:moveTo>
                  <a:pt x="0" y="284813"/>
                </a:moveTo>
                <a:cubicBezTo>
                  <a:pt x="122420" y="197370"/>
                  <a:pt x="244840" y="109927"/>
                  <a:pt x="299804" y="89940"/>
                </a:cubicBezTo>
                <a:cubicBezTo>
                  <a:pt x="354768" y="69953"/>
                  <a:pt x="274820" y="179881"/>
                  <a:pt x="329784" y="164891"/>
                </a:cubicBezTo>
                <a:cubicBezTo>
                  <a:pt x="384748" y="149901"/>
                  <a:pt x="507167" y="74950"/>
                  <a:pt x="629587" y="0"/>
                </a:cubicBezTo>
              </a:path>
            </a:pathLst>
          </a:custGeom>
          <a:noFill/>
          <a:ln w="9525" cap="flat" cmpd="sng" algn="ctr">
            <a:solidFill>
              <a:srgbClr val="0C2074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6" name="TextBox 12"/>
          <p:cNvSpPr txBox="1">
            <a:spLocks noChangeArrowheads="1"/>
          </p:cNvSpPr>
          <p:nvPr/>
        </p:nvSpPr>
        <p:spPr bwMode="auto">
          <a:xfrm>
            <a:off x="5895870" y="1305593"/>
            <a:ext cx="2719214" cy="46166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More effort</a:t>
            </a:r>
            <a:r>
              <a:rPr kumimoji="0" lang="en-US" sz="1200" b="0" i="0" u="none" strike="noStrike" kern="0" cap="none" spc="0" normalizeH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 charset="0"/>
                <a:ea typeface="ＭＳ Ｐゴシック" pitchFamily="34" charset="-128"/>
              </a:rPr>
              <a:t> spent upstream to reduce later re-work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7" name="Left Arrow 116"/>
          <p:cNvSpPr/>
          <p:nvPr/>
        </p:nvSpPr>
        <p:spPr bwMode="auto">
          <a:xfrm>
            <a:off x="3754805" y="1273931"/>
            <a:ext cx="2174311" cy="493327"/>
          </a:xfrm>
          <a:prstGeom prst="leftArrow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b="1" dirty="0">
              <a:solidFill>
                <a:schemeClr val="tx1"/>
              </a:solidFill>
            </a:endParaRPr>
          </a:p>
        </p:txBody>
      </p:sp>
      <p:cxnSp>
        <p:nvCxnSpPr>
          <p:cNvPr id="118" name="Straight Connector 117"/>
          <p:cNvCxnSpPr/>
          <p:nvPr/>
        </p:nvCxnSpPr>
        <p:spPr bwMode="auto">
          <a:xfrm>
            <a:off x="5953050" y="1273930"/>
            <a:ext cx="0" cy="859670"/>
          </a:xfrm>
          <a:prstGeom prst="line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19" name="Picture 9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7280" y="1262064"/>
            <a:ext cx="1391374" cy="871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8" name="Circular Arrow 57"/>
          <p:cNvSpPr/>
          <p:nvPr/>
        </p:nvSpPr>
        <p:spPr>
          <a:xfrm flipH="1">
            <a:off x="3650903" y="3800095"/>
            <a:ext cx="1321488" cy="1066800"/>
          </a:xfrm>
          <a:prstGeom prst="circularArrow">
            <a:avLst>
              <a:gd name="adj1" fmla="val 13360"/>
              <a:gd name="adj2" fmla="val 1784822"/>
              <a:gd name="adj3" fmla="val 18598435"/>
              <a:gd name="adj4" fmla="val 1435462"/>
              <a:gd name="adj5" fmla="val 25000"/>
            </a:avLst>
          </a:prstGeom>
          <a:solidFill>
            <a:srgbClr val="091A62">
              <a:lumMod val="40000"/>
              <a:lumOff val="60000"/>
            </a:srgbClr>
          </a:solidFill>
          <a:ln w="25400" cap="flat" cmpd="sng" algn="ctr">
            <a:solidFill>
              <a:srgbClr val="9EA4A6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/>
                <a:ea typeface="ＭＳ Ｐゴシック"/>
                <a:cs typeface="+mn-cs"/>
              </a:rPr>
              <a:t>MIL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/>
              <a:ea typeface="ＭＳ Ｐゴシック"/>
              <a:cs typeface="+mn-cs"/>
            </a:endParaRPr>
          </a:p>
        </p:txBody>
      </p:sp>
      <p:sp>
        <p:nvSpPr>
          <p:cNvPr id="59" name="Circular Arrow 58"/>
          <p:cNvSpPr/>
          <p:nvPr/>
        </p:nvSpPr>
        <p:spPr>
          <a:xfrm flipH="1">
            <a:off x="5399168" y="5033666"/>
            <a:ext cx="1321488" cy="1066800"/>
          </a:xfrm>
          <a:prstGeom prst="circularArrow">
            <a:avLst>
              <a:gd name="adj1" fmla="val 13360"/>
              <a:gd name="adj2" fmla="val 1784822"/>
              <a:gd name="adj3" fmla="val 18598435"/>
              <a:gd name="adj4" fmla="val 1435462"/>
              <a:gd name="adj5" fmla="val 25000"/>
            </a:avLst>
          </a:prstGeom>
          <a:solidFill>
            <a:srgbClr val="091A62">
              <a:lumMod val="40000"/>
              <a:lumOff val="60000"/>
            </a:srgbClr>
          </a:solidFill>
          <a:ln w="25400" cap="flat" cmpd="sng" algn="ctr">
            <a:solidFill>
              <a:srgbClr val="9EA4A6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kern="0" dirty="0">
                <a:solidFill>
                  <a:srgbClr val="0C2074"/>
                </a:solidFill>
                <a:latin typeface="Arial"/>
                <a:ea typeface="ＭＳ Ｐゴシック"/>
              </a:rPr>
              <a:t>S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/>
                <a:ea typeface="ＭＳ Ｐゴシック"/>
                <a:cs typeface="+mn-cs"/>
              </a:rPr>
              <a:t>IL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/>
              <a:ea typeface="ＭＳ Ｐゴシック"/>
              <a:cs typeface="+mn-cs"/>
            </a:endParaRPr>
          </a:p>
        </p:txBody>
      </p:sp>
      <p:sp>
        <p:nvSpPr>
          <p:cNvPr id="60" name="Circular Arrow 59"/>
          <p:cNvSpPr/>
          <p:nvPr/>
        </p:nvSpPr>
        <p:spPr>
          <a:xfrm flipH="1">
            <a:off x="6748323" y="3873463"/>
            <a:ext cx="1321488" cy="1066800"/>
          </a:xfrm>
          <a:prstGeom prst="circularArrow">
            <a:avLst>
              <a:gd name="adj1" fmla="val 13360"/>
              <a:gd name="adj2" fmla="val 1784822"/>
              <a:gd name="adj3" fmla="val 18598435"/>
              <a:gd name="adj4" fmla="val 1435462"/>
              <a:gd name="adj5" fmla="val 25000"/>
            </a:avLst>
          </a:prstGeom>
          <a:solidFill>
            <a:srgbClr val="091A62">
              <a:lumMod val="40000"/>
              <a:lumOff val="60000"/>
            </a:srgbClr>
          </a:solidFill>
          <a:ln w="25400" cap="flat" cmpd="sng" algn="ctr">
            <a:solidFill>
              <a:srgbClr val="9EA4A6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kern="0" dirty="0">
                <a:solidFill>
                  <a:srgbClr val="0C2074"/>
                </a:solidFill>
                <a:latin typeface="Arial"/>
                <a:ea typeface="ＭＳ Ｐゴシック"/>
              </a:rPr>
              <a:t>H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C2074"/>
                </a:solidFill>
                <a:effectLst/>
                <a:uLnTx/>
                <a:uFillTx/>
                <a:latin typeface="Arial"/>
                <a:ea typeface="ＭＳ Ｐゴシック"/>
                <a:cs typeface="+mn-cs"/>
              </a:rPr>
              <a:t>IL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C2074"/>
              </a:solidFill>
              <a:effectLst/>
              <a:uLnTx/>
              <a:uFillTx/>
              <a:latin typeface="Arial"/>
              <a:ea typeface="ＭＳ Ｐゴシック"/>
              <a:cs typeface="+mn-cs"/>
            </a:endParaRPr>
          </a:p>
        </p:txBody>
      </p:sp>
      <p:pic>
        <p:nvPicPr>
          <p:cNvPr id="57" name="Picture 22" descr="hev_large_battery_pack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200" y="1838370"/>
            <a:ext cx="1778703" cy="710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" name="Picture 2" descr="D:\Data\Business\LMS\BusinessProcess\MarketingActivities\MarketingRepository\trunk\Presentations\Controls Expertise\xEV\EVpict.jp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46440" y="2231194"/>
            <a:ext cx="1824534" cy="1214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4" descr="LMSpicto2"/>
          <p:cNvPicPr>
            <a:picLocks noChangeAspect="1" noChangeArrowheads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3" t="2498"/>
          <a:stretch>
            <a:fillRect/>
          </a:stretch>
        </p:blipFill>
        <p:spPr bwMode="auto">
          <a:xfrm>
            <a:off x="577584" y="4372339"/>
            <a:ext cx="326091" cy="23908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" name="TextBox 68"/>
          <p:cNvSpPr txBox="1"/>
          <p:nvPr/>
        </p:nvSpPr>
        <p:spPr>
          <a:xfrm>
            <a:off x="99948" y="4185599"/>
            <a:ext cx="815691" cy="2865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400" b="1" dirty="0">
                <a:solidFill>
                  <a:schemeClr val="tx1"/>
                </a:solidFill>
              </a:rPr>
              <a:t>ESD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9F7FA3-8D07-4D03-ACC0-56318B0E4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MBSE Development Process for BMS</a:t>
            </a:r>
          </a:p>
        </p:txBody>
      </p:sp>
    </p:spTree>
    <p:extLst>
      <p:ext uri="{BB962C8B-B14F-4D97-AF65-F5344CB8AC3E}">
        <p14:creationId xmlns:p14="http://schemas.microsoft.com/office/powerpoint/2010/main" val="1208895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  <p:bldP spid="76" grpId="0"/>
      <p:bldP spid="77" grpId="0" animBg="1"/>
      <p:bldP spid="78" grpId="0"/>
      <p:bldP spid="79" grpId="0"/>
      <p:bldP spid="80" grpId="0" animBg="1"/>
      <p:bldP spid="81" grpId="0" animBg="1"/>
      <p:bldP spid="82" grpId="0"/>
      <p:bldP spid="83" grpId="0" animBg="1"/>
      <p:bldP spid="84" grpId="0"/>
      <p:bldP spid="85" grpId="0"/>
      <p:bldP spid="86" grpId="0" animBg="1"/>
      <p:bldP spid="87" grpId="0" animBg="1"/>
      <p:bldP spid="88" grpId="0"/>
      <p:bldP spid="89" grpId="0" animBg="1"/>
      <p:bldP spid="90" grpId="0" animBg="1"/>
      <p:bldP spid="91" grpId="0" animBg="1"/>
      <p:bldP spid="92" grpId="0" animBg="1"/>
      <p:bldP spid="96" grpId="0" animBg="1"/>
      <p:bldP spid="97" grpId="0"/>
      <p:bldP spid="98" grpId="0" animBg="1"/>
      <p:bldP spid="100" grpId="0" animBg="1"/>
      <p:bldP spid="104" grpId="0" animBg="1"/>
      <p:bldP spid="106" grpId="0" animBg="1"/>
      <p:bldP spid="107" grpId="0" animBg="1"/>
      <p:bldP spid="108" grpId="0"/>
      <p:bldP spid="109" grpId="0" animBg="1"/>
      <p:bldP spid="110" grpId="0" animBg="1"/>
      <p:bldP spid="112" grpId="0"/>
      <p:bldP spid="113" grpId="0" animBg="1"/>
      <p:bldP spid="115" grpId="0" animBg="1"/>
      <p:bldP spid="116" grpId="0"/>
      <p:bldP spid="117" grpId="0" animBg="1"/>
      <p:bldP spid="58" grpId="0" animBg="1"/>
      <p:bldP spid="59" grpId="0" animBg="1"/>
      <p:bldP spid="60" grpId="0" animBg="1"/>
      <p:bldP spid="6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1E10ED2-877D-408F-B47B-E2BB9A5CF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BMS System Architecture</a:t>
            </a:r>
          </a:p>
        </p:txBody>
      </p:sp>
      <p:sp>
        <p:nvSpPr>
          <p:cNvPr id="8" name="Rectangle 17">
            <a:extLst>
              <a:ext uri="{FF2B5EF4-FFF2-40B4-BE49-F238E27FC236}">
                <a16:creationId xmlns:a16="http://schemas.microsoft.com/office/drawing/2014/main" id="{1D2535CD-C172-48E5-A84A-4B4F597195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78" y="1177413"/>
            <a:ext cx="11321594" cy="4303712"/>
          </a:xfrm>
          <a:prstGeom prst="rect">
            <a:avLst/>
          </a:prstGeom>
          <a:solidFill>
            <a:srgbClr val="339966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6647DDE2-8E0A-4423-B851-DB179A3A4E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982" y="4183846"/>
            <a:ext cx="4928049" cy="114935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10" name="Text Box 5">
            <a:extLst>
              <a:ext uri="{FF2B5EF4-FFF2-40B4-BE49-F238E27FC236}">
                <a16:creationId xmlns:a16="http://schemas.microsoft.com/office/drawing/2014/main" id="{BF8733C8-7A2E-4ADB-BFD5-6CE006F1FF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108" y="5690678"/>
            <a:ext cx="10639672" cy="461665"/>
          </a:xfrm>
          <a:prstGeom prst="rect">
            <a:avLst/>
          </a:prstGeom>
          <a:solidFill>
            <a:srgbClr val="996633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>
                <a:solidFill>
                  <a:srgbClr val="000000"/>
                </a:solidFill>
              </a:rPr>
              <a:t>Hardware Layer</a:t>
            </a:r>
          </a:p>
        </p:txBody>
      </p:sp>
      <p:sp>
        <p:nvSpPr>
          <p:cNvPr id="11" name="Text Box 6">
            <a:extLst>
              <a:ext uri="{FF2B5EF4-FFF2-40B4-BE49-F238E27FC236}">
                <a16:creationId xmlns:a16="http://schemas.microsoft.com/office/drawing/2014/main" id="{034FE2A4-1E55-4C8E-A27B-CBBC745627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865" y="4903275"/>
            <a:ext cx="3924227" cy="406400"/>
          </a:xfrm>
          <a:prstGeom prst="rect">
            <a:avLst/>
          </a:prstGeom>
          <a:solidFill>
            <a:srgbClr val="99CCFF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2000">
                <a:solidFill>
                  <a:srgbClr val="000000"/>
                </a:solidFill>
              </a:rPr>
              <a:t>Low-Level Drivers</a:t>
            </a:r>
          </a:p>
        </p:txBody>
      </p:sp>
      <p:sp>
        <p:nvSpPr>
          <p:cNvPr id="12" name="Text Box 7">
            <a:extLst>
              <a:ext uri="{FF2B5EF4-FFF2-40B4-BE49-F238E27FC236}">
                <a16:creationId xmlns:a16="http://schemas.microsoft.com/office/drawing/2014/main" id="{8D8751B2-C3AD-44C4-A5AC-6E614FC1D0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867" y="4182550"/>
            <a:ext cx="3991995" cy="406400"/>
          </a:xfrm>
          <a:prstGeom prst="rect">
            <a:avLst/>
          </a:prstGeom>
          <a:solidFill>
            <a:srgbClr val="CCFFFF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2000">
                <a:solidFill>
                  <a:srgbClr val="000000"/>
                </a:solidFill>
              </a:rPr>
              <a:t>Virtual I/O Layer</a:t>
            </a: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33376CB7-EF7C-4C68-B7D9-29621C908943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4767419" y="4639851"/>
            <a:ext cx="12319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400" b="1">
                <a:solidFill>
                  <a:srgbClr val="000000"/>
                </a:solidFill>
              </a:rPr>
              <a:t>I/O Layer</a:t>
            </a: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A430743B-D4C9-4C21-A775-232481FD93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867" y="1726837"/>
            <a:ext cx="10622730" cy="2073275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836AAD50-9476-4FC5-A6FD-48E9C4F69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231" y="1817178"/>
            <a:ext cx="69929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800" b="1" dirty="0">
                <a:solidFill>
                  <a:srgbClr val="000000"/>
                </a:solidFill>
              </a:rPr>
              <a:t>Battery Management System Layer (Software Features)</a:t>
            </a:r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B56A1753-D620-46C5-96FA-A0499FEBFF0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49794" y="5306500"/>
            <a:ext cx="0" cy="3937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ADBECB"/>
              </a:solidFill>
            </a:endParaRPr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A617756D-CF7D-413A-BA62-9FCCD3A119C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116582" y="5304913"/>
            <a:ext cx="0" cy="3937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ADBECB"/>
              </a:solidFill>
            </a:endParaRPr>
          </a:p>
        </p:txBody>
      </p:sp>
      <p:sp>
        <p:nvSpPr>
          <p:cNvPr id="18" name="Text Box 18">
            <a:extLst>
              <a:ext uri="{FF2B5EF4-FFF2-40B4-BE49-F238E27FC236}">
                <a16:creationId xmlns:a16="http://schemas.microsoft.com/office/drawing/2014/main" id="{F0F14596-794A-469C-AE44-51F79B7F9B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169" y="1205988"/>
            <a:ext cx="2172831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>
                <a:solidFill>
                  <a:srgbClr val="D3D3D3"/>
                </a:solidFill>
              </a:rPr>
              <a:t>Software</a:t>
            </a:r>
          </a:p>
        </p:txBody>
      </p:sp>
      <p:sp>
        <p:nvSpPr>
          <p:cNvPr id="19" name="Text Box 19">
            <a:extLst>
              <a:ext uri="{FF2B5EF4-FFF2-40B4-BE49-F238E27FC236}">
                <a16:creationId xmlns:a16="http://schemas.microsoft.com/office/drawing/2014/main" id="{1BB0DABE-3243-4720-8B42-B96F308C73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1096" y="2334703"/>
            <a:ext cx="2496849" cy="584775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000000"/>
                </a:solidFill>
              </a:rPr>
              <a:t>Battery V-I-T Monitoring and Diagnostics</a:t>
            </a:r>
          </a:p>
        </p:txBody>
      </p:sp>
      <p:sp>
        <p:nvSpPr>
          <p:cNvPr id="20" name="Text Box 20">
            <a:extLst>
              <a:ext uri="{FF2B5EF4-FFF2-40B4-BE49-F238E27FC236}">
                <a16:creationId xmlns:a16="http://schemas.microsoft.com/office/drawing/2014/main" id="{C0F75E16-8258-413C-89D7-2B3C8EEDE4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8895" y="3055425"/>
            <a:ext cx="2496850" cy="338554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000000"/>
                </a:solidFill>
              </a:rPr>
              <a:t>Contactor Control</a:t>
            </a:r>
          </a:p>
        </p:txBody>
      </p:sp>
      <p:sp>
        <p:nvSpPr>
          <p:cNvPr id="21" name="Text Box 21">
            <a:extLst>
              <a:ext uri="{FF2B5EF4-FFF2-40B4-BE49-F238E27FC236}">
                <a16:creationId xmlns:a16="http://schemas.microsoft.com/office/drawing/2014/main" id="{4DA53937-069D-4714-83CC-294ED11B38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4422" y="2320413"/>
            <a:ext cx="2496849" cy="590550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000000"/>
                </a:solidFill>
              </a:rPr>
              <a:t>Low Voltage Battery Control (cell balancing)</a:t>
            </a:r>
          </a:p>
        </p:txBody>
      </p:sp>
      <p:sp>
        <p:nvSpPr>
          <p:cNvPr id="22" name="Text Box 22">
            <a:extLst>
              <a:ext uri="{FF2B5EF4-FFF2-40B4-BE49-F238E27FC236}">
                <a16:creationId xmlns:a16="http://schemas.microsoft.com/office/drawing/2014/main" id="{0D165957-0344-4BFF-820A-FCD3339B89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6862" y="3036229"/>
            <a:ext cx="2496850" cy="346075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000000"/>
                </a:solidFill>
              </a:rPr>
              <a:t>Thermal controller</a:t>
            </a:r>
          </a:p>
        </p:txBody>
      </p:sp>
      <p:sp>
        <p:nvSpPr>
          <p:cNvPr id="23" name="Text Box 23">
            <a:extLst>
              <a:ext uri="{FF2B5EF4-FFF2-40B4-BE49-F238E27FC236}">
                <a16:creationId xmlns:a16="http://schemas.microsoft.com/office/drawing/2014/main" id="{058D9A5B-9F8D-4046-B1F3-8FF7EDA362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0477" y="2446411"/>
            <a:ext cx="2496849" cy="338554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600">
                <a:solidFill>
                  <a:srgbClr val="000000"/>
                </a:solidFill>
              </a:rPr>
              <a:t>State and Mode Control</a:t>
            </a:r>
          </a:p>
        </p:txBody>
      </p:sp>
      <p:sp>
        <p:nvSpPr>
          <p:cNvPr id="26" name="Rectangle 36">
            <a:extLst>
              <a:ext uri="{FF2B5EF4-FFF2-40B4-BE49-F238E27FC236}">
                <a16:creationId xmlns:a16="http://schemas.microsoft.com/office/drawing/2014/main" id="{F171C8B4-A730-4D75-8960-D8EC8137F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6728" y="4155563"/>
            <a:ext cx="4928049" cy="114935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27" name="Text Box 37">
            <a:extLst>
              <a:ext uri="{FF2B5EF4-FFF2-40B4-BE49-F238E27FC236}">
                <a16:creationId xmlns:a16="http://schemas.microsoft.com/office/drawing/2014/main" id="{FD971173-FE4F-4EEC-9230-B65EB660AC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2139" y="4890575"/>
            <a:ext cx="3924227" cy="406400"/>
          </a:xfrm>
          <a:prstGeom prst="rect">
            <a:avLst/>
          </a:prstGeom>
          <a:solidFill>
            <a:srgbClr val="99CCFF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2000">
                <a:solidFill>
                  <a:srgbClr val="000000"/>
                </a:solidFill>
              </a:rPr>
              <a:t>Low-Level Drivers</a:t>
            </a:r>
          </a:p>
        </p:txBody>
      </p:sp>
      <p:sp>
        <p:nvSpPr>
          <p:cNvPr id="28" name="Text Box 38">
            <a:extLst>
              <a:ext uri="{FF2B5EF4-FFF2-40B4-BE49-F238E27FC236}">
                <a16:creationId xmlns:a16="http://schemas.microsoft.com/office/drawing/2014/main" id="{3FD319C2-B7FB-48B7-9964-668D67D167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2141" y="4169850"/>
            <a:ext cx="3991995" cy="406400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2000">
                <a:solidFill>
                  <a:srgbClr val="000000"/>
                </a:solidFill>
              </a:rPr>
              <a:t>Virtual RTOS Layer</a:t>
            </a:r>
          </a:p>
        </p:txBody>
      </p:sp>
      <p:sp>
        <p:nvSpPr>
          <p:cNvPr id="29" name="Text Box 39">
            <a:extLst>
              <a:ext uri="{FF2B5EF4-FFF2-40B4-BE49-F238E27FC236}">
                <a16:creationId xmlns:a16="http://schemas.microsoft.com/office/drawing/2014/main" id="{9DAE0E0A-91F5-4FDD-960E-A1165B651A19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10531993" y="4598576"/>
            <a:ext cx="12573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400" b="1">
                <a:solidFill>
                  <a:srgbClr val="000000"/>
                </a:solidFill>
              </a:rPr>
              <a:t>RTOS Layer</a:t>
            </a:r>
          </a:p>
        </p:txBody>
      </p:sp>
      <p:sp>
        <p:nvSpPr>
          <p:cNvPr id="30" name="Text Box 23">
            <a:extLst>
              <a:ext uri="{FF2B5EF4-FFF2-40B4-BE49-F238E27FC236}">
                <a16:creationId xmlns:a16="http://schemas.microsoft.com/office/drawing/2014/main" id="{8E2F9D1C-159B-41D4-A500-290E363648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0477" y="2999627"/>
            <a:ext cx="902171" cy="338554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000000"/>
                </a:solidFill>
              </a:rPr>
              <a:t>SOC</a:t>
            </a:r>
          </a:p>
        </p:txBody>
      </p:sp>
      <p:sp>
        <p:nvSpPr>
          <p:cNvPr id="31" name="Text Box 23">
            <a:extLst>
              <a:ext uri="{FF2B5EF4-FFF2-40B4-BE49-F238E27FC236}">
                <a16:creationId xmlns:a16="http://schemas.microsoft.com/office/drawing/2014/main" id="{C73D0C9D-C0E8-41A0-8C1D-0847474FEF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3394" y="3002360"/>
            <a:ext cx="902171" cy="338554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000000"/>
                </a:solidFill>
              </a:rPr>
              <a:t>SOP</a:t>
            </a:r>
          </a:p>
        </p:txBody>
      </p:sp>
      <p:sp>
        <p:nvSpPr>
          <p:cNvPr id="32" name="Text Box 23">
            <a:extLst>
              <a:ext uri="{FF2B5EF4-FFF2-40B4-BE49-F238E27FC236}">
                <a16:creationId xmlns:a16="http://schemas.microsoft.com/office/drawing/2014/main" id="{FC9D9B9A-AFF5-4B28-B050-C1A3863FB9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84202" y="2994518"/>
            <a:ext cx="902171" cy="338554"/>
          </a:xfrm>
          <a:prstGeom prst="rect">
            <a:avLst/>
          </a:prstGeom>
          <a:solidFill>
            <a:srgbClr val="CC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000000"/>
                </a:solidFill>
              </a:rPr>
              <a:t>SOH</a:t>
            </a:r>
          </a:p>
        </p:txBody>
      </p:sp>
    </p:spTree>
    <p:extLst>
      <p:ext uri="{BB962C8B-B14F-4D97-AF65-F5344CB8AC3E}">
        <p14:creationId xmlns:p14="http://schemas.microsoft.com/office/powerpoint/2010/main" val="3972511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FE16-1134-4A65-A53E-936EED41F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the Software Development Artifacts</a:t>
            </a:r>
            <a:br>
              <a:rPr lang="en-US" dirty="0"/>
            </a:br>
            <a:r>
              <a:rPr lang="en-US" sz="1800" b="0" dirty="0"/>
              <a:t>Polarion for BMS Development</a:t>
            </a:r>
            <a:endParaRPr lang="en-US" b="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3D0663A-AAD7-4CFA-8ABD-4755AB308206}"/>
              </a:ext>
            </a:extLst>
          </p:cNvPr>
          <p:cNvSpPr txBox="1"/>
          <p:nvPr/>
        </p:nvSpPr>
        <p:spPr>
          <a:xfrm>
            <a:off x="689205" y="1526964"/>
            <a:ext cx="6913650" cy="21618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Siemens utilized </a:t>
            </a:r>
            <a:r>
              <a:rPr lang="en-US" b="1" dirty="0">
                <a:solidFill>
                  <a:srgbClr val="00646E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Polarion ALM 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during the development of the Battery Management System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Utilizing Polarion ALM allowed software engineers the ability to </a:t>
            </a:r>
            <a:r>
              <a:rPr lang="en-US" sz="1600" b="1" dirty="0">
                <a:solidFill>
                  <a:srgbClr val="00646E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efficiently manage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software development artifacts, maintain </a:t>
            </a:r>
            <a:r>
              <a:rPr lang="en-US" sz="1600" b="1" dirty="0">
                <a:solidFill>
                  <a:srgbClr val="00646E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detailed traceability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between artifacts, and quickly conduct </a:t>
            </a:r>
            <a:r>
              <a:rPr lang="en-US" sz="1600" b="1" dirty="0">
                <a:solidFill>
                  <a:srgbClr val="00646E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impact analysis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across the application. 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FEFF869-893B-4457-ACA9-D6397319C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194" y="1166920"/>
            <a:ext cx="3788537" cy="20463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B59256-FC18-4BF0-AB7A-6D8803385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970895" y="3121679"/>
            <a:ext cx="673112" cy="74042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300463E4-A167-4C6C-9B36-09E2BDC72B33}"/>
              </a:ext>
            </a:extLst>
          </p:cNvPr>
          <p:cNvSpPr txBox="1"/>
          <p:nvPr/>
        </p:nvSpPr>
        <p:spPr>
          <a:xfrm>
            <a:off x="8227695" y="3393672"/>
            <a:ext cx="2743200" cy="5021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i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Development artifacts stored in Polarion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6F3CCF-F9C5-479F-A682-F0CD332815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431" y="3688804"/>
            <a:ext cx="4746625" cy="20722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C7BB22-85FF-457F-84B2-9133C7D847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7365" y="3837034"/>
            <a:ext cx="4102164" cy="2169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F34466-7314-44C3-8E33-2831B9B66C85}"/>
              </a:ext>
            </a:extLst>
          </p:cNvPr>
          <p:cNvSpPr txBox="1"/>
          <p:nvPr/>
        </p:nvSpPr>
        <p:spPr>
          <a:xfrm>
            <a:off x="1402830" y="5900103"/>
            <a:ext cx="3992130" cy="55149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i="1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Polarion</a:t>
            </a:r>
            <a:r>
              <a:rPr lang="en-US" sz="1200" b="1" i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application level: software dev status, solved/in progress issues tracking, </a:t>
            </a:r>
            <a:r>
              <a:rPr lang="en-US" sz="1200" b="1" i="1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etc</a:t>
            </a:r>
            <a:r>
              <a:rPr lang="en-US" sz="1200" b="1" i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8314C-ABCA-4F33-B03D-B4A96412AB83}"/>
              </a:ext>
            </a:extLst>
          </p:cNvPr>
          <p:cNvSpPr txBox="1"/>
          <p:nvPr/>
        </p:nvSpPr>
        <p:spPr>
          <a:xfrm>
            <a:off x="6312535" y="6116613"/>
            <a:ext cx="3992130" cy="55149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i="1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Polarion</a:t>
            </a:r>
            <a:r>
              <a:rPr lang="en-US" sz="1200" b="1" i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software feature level: high level functional document,  requirements, test cases, Simulink model, test results, issues tracking, </a:t>
            </a:r>
            <a:r>
              <a:rPr lang="en-US" sz="1200" b="1" i="1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etc</a:t>
            </a:r>
            <a:endParaRPr lang="en-US" sz="1200" b="1" i="1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" name="Arrow: Left-Right 2">
            <a:extLst>
              <a:ext uri="{FF2B5EF4-FFF2-40B4-BE49-F238E27FC236}">
                <a16:creationId xmlns:a16="http://schemas.microsoft.com/office/drawing/2014/main" id="{B4A4F9B0-3360-413A-9AC7-F7FD57526EE7}"/>
              </a:ext>
            </a:extLst>
          </p:cNvPr>
          <p:cNvSpPr/>
          <p:nvPr/>
        </p:nvSpPr>
        <p:spPr bwMode="auto">
          <a:xfrm>
            <a:off x="5780986" y="4756916"/>
            <a:ext cx="531549" cy="273806"/>
          </a:xfrm>
          <a:prstGeom prst="leftRightArrow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13129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A0DE-0AFD-40A2-A7E5-B7A88BCBD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BMS Development Step 1: Simulink model development and Open Loop Testing</a:t>
            </a:r>
          </a:p>
        </p:txBody>
      </p:sp>
      <p:sp>
        <p:nvSpPr>
          <p:cNvPr id="8" name="cdtRectangle 3 Id114691">
            <a:extLst>
              <a:ext uri="{FF2B5EF4-FFF2-40B4-BE49-F238E27FC236}">
                <a16:creationId xmlns:a16="http://schemas.microsoft.com/office/drawing/2014/main" id="{96ED4D49-1D22-4D43-B0C6-504CDE8D6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5041612"/>
            <a:ext cx="10854540" cy="135341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Char char="•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kern="0" dirty="0"/>
              <a:t>Create Simulink model for each BMS feature according to high level feature functionality 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kern="0" dirty="0"/>
              <a:t>Create open loop testing harness for open loop testing of each feature 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sz="1400" kern="0" dirty="0"/>
              <a:t>Requirements define various test cases associated with each feature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sz="1400" kern="0" dirty="0"/>
              <a:t>Test cases will be used to generate appropriate inputs for open loop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kern="0" dirty="0"/>
          </a:p>
          <a:p>
            <a:pPr marL="1588" lvl="1" indent="0">
              <a:lnSpc>
                <a:spcPts val="2050"/>
              </a:lnSpc>
              <a:buNone/>
            </a:pPr>
            <a:endParaRPr lang="en-US" sz="1400" kern="0" dirty="0"/>
          </a:p>
          <a:p>
            <a:pPr marL="1588" lvl="1" indent="0">
              <a:lnSpc>
                <a:spcPts val="2050"/>
              </a:lnSpc>
              <a:buNone/>
            </a:pPr>
            <a:endParaRPr lang="en-US" sz="1400" kern="0" dirty="0"/>
          </a:p>
          <a:p>
            <a:pPr lvl="1">
              <a:lnSpc>
                <a:spcPts val="2050"/>
              </a:lnSpc>
            </a:pPr>
            <a:endParaRPr lang="en-US" sz="1400" kern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5C6CBF-46A3-46FC-B4F0-FD84BA994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133" y="1739982"/>
            <a:ext cx="5190067" cy="19526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D0B72B-8691-4BF6-9160-7868437EB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127" y="2425228"/>
            <a:ext cx="4318065" cy="1870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36851D8-7BE4-4CC8-B8AA-48D409C58CE9}"/>
              </a:ext>
            </a:extLst>
          </p:cNvPr>
          <p:cNvCxnSpPr/>
          <p:nvPr/>
        </p:nvCxnSpPr>
        <p:spPr bwMode="auto">
          <a:xfrm flipV="1">
            <a:off x="4072554" y="2159001"/>
            <a:ext cx="2026621" cy="43940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95A688F-F945-4388-97B8-4D1ECBA8528D}"/>
              </a:ext>
            </a:extLst>
          </p:cNvPr>
          <p:cNvSpPr txBox="1"/>
          <p:nvPr/>
        </p:nvSpPr>
        <p:spPr>
          <a:xfrm>
            <a:off x="2675467" y="4450915"/>
            <a:ext cx="1938866" cy="24553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Loop Testing Harness (SOP)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333CC7-3DAE-4550-9341-31FBB6E0ECB8}"/>
              </a:ext>
            </a:extLst>
          </p:cNvPr>
          <p:cNvSpPr txBox="1"/>
          <p:nvPr/>
        </p:nvSpPr>
        <p:spPr>
          <a:xfrm>
            <a:off x="8246534" y="3957299"/>
            <a:ext cx="3446206" cy="24553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Simulink model for State of Power (SOP)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EEDF436-D73F-4DA6-9816-F1FE67C4FAB8}"/>
              </a:ext>
            </a:extLst>
          </p:cNvPr>
          <p:cNvSpPr/>
          <p:nvPr/>
        </p:nvSpPr>
        <p:spPr bwMode="auto">
          <a:xfrm>
            <a:off x="405433" y="1264937"/>
            <a:ext cx="2108200" cy="548730"/>
          </a:xfrm>
          <a:prstGeom prst="ellipse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4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Requirements</a:t>
            </a:r>
            <a:r>
              <a: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20CFCC-F924-4454-B117-4B4AB2326C7C}"/>
              </a:ext>
            </a:extLst>
          </p:cNvPr>
          <p:cNvSpPr/>
          <p:nvPr/>
        </p:nvSpPr>
        <p:spPr bwMode="auto">
          <a:xfrm>
            <a:off x="3018454" y="1083458"/>
            <a:ext cx="2108200" cy="548730"/>
          </a:xfrm>
          <a:prstGeom prst="ellipse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4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Test Cases</a:t>
            </a:r>
            <a:r>
              <a: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5F63BE-693B-410F-87D4-AFEEB851A2C2}"/>
              </a:ext>
            </a:extLst>
          </p:cNvPr>
          <p:cNvCxnSpPr>
            <a:stCxn id="13" idx="6"/>
            <a:endCxn id="14" idx="2"/>
          </p:cNvCxnSpPr>
          <p:nvPr/>
        </p:nvCxnSpPr>
        <p:spPr bwMode="auto">
          <a:xfrm flipV="1">
            <a:off x="2513633" y="1357823"/>
            <a:ext cx="504821" cy="181479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CBAEAFF-0B47-439E-8FBC-718E7EBB5A15}"/>
              </a:ext>
            </a:extLst>
          </p:cNvPr>
          <p:cNvCxnSpPr>
            <a:stCxn id="14" idx="4"/>
            <a:endCxn id="5" idx="0"/>
          </p:cNvCxnSpPr>
          <p:nvPr/>
        </p:nvCxnSpPr>
        <p:spPr bwMode="auto">
          <a:xfrm flipH="1">
            <a:off x="3454160" y="1632188"/>
            <a:ext cx="618394" cy="79304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CAC9F4A-21A9-4327-BB7E-E4FA65C57854}"/>
              </a:ext>
            </a:extLst>
          </p:cNvPr>
          <p:cNvCxnSpPr/>
          <p:nvPr/>
        </p:nvCxnSpPr>
        <p:spPr bwMode="auto">
          <a:xfrm>
            <a:off x="5613184" y="4147041"/>
            <a:ext cx="1295616" cy="440174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02692EBB-C3D2-4904-9F44-E14B1EC877EE}"/>
              </a:ext>
            </a:extLst>
          </p:cNvPr>
          <p:cNvSpPr/>
          <p:nvPr/>
        </p:nvSpPr>
        <p:spPr bwMode="auto">
          <a:xfrm>
            <a:off x="6989369" y="4393253"/>
            <a:ext cx="2108200" cy="548730"/>
          </a:xfrm>
          <a:prstGeom prst="ellipse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4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Test Results</a:t>
            </a:r>
            <a:r>
              <a: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4743BA7-330F-4C21-A800-F6C7DA2722CF}"/>
              </a:ext>
            </a:extLst>
          </p:cNvPr>
          <p:cNvSpPr/>
          <p:nvPr/>
        </p:nvSpPr>
        <p:spPr bwMode="auto">
          <a:xfrm>
            <a:off x="6709919" y="844103"/>
            <a:ext cx="2857413" cy="513720"/>
          </a:xfrm>
          <a:prstGeom prst="ellipse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4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Functional High Level Documentation</a:t>
            </a: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428ADE9-3756-47A6-8983-0C5D4C30C6E5}"/>
              </a:ext>
            </a:extLst>
          </p:cNvPr>
          <p:cNvCxnSpPr>
            <a:cxnSpLocks/>
            <a:stCxn id="34" idx="4"/>
            <a:endCxn id="3" idx="0"/>
          </p:cNvCxnSpPr>
          <p:nvPr/>
        </p:nvCxnSpPr>
        <p:spPr bwMode="auto">
          <a:xfrm>
            <a:off x="8138626" y="1357823"/>
            <a:ext cx="645541" cy="382159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20A1EA78-10FE-468D-8AE2-CDB77AED9E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6600" y="4492949"/>
            <a:ext cx="2217939" cy="6429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DB13F42-7A13-47F3-9696-1018A1347603}"/>
              </a:ext>
            </a:extLst>
          </p:cNvPr>
          <p:cNvCxnSpPr/>
          <p:nvPr/>
        </p:nvCxnSpPr>
        <p:spPr bwMode="auto">
          <a:xfrm>
            <a:off x="9178138" y="4638445"/>
            <a:ext cx="448462" cy="170622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E5E6721-492C-4D22-9ED5-4A56019ABCC2}"/>
              </a:ext>
            </a:extLst>
          </p:cNvPr>
          <p:cNvSpPr txBox="1"/>
          <p:nvPr/>
        </p:nvSpPr>
        <p:spPr>
          <a:xfrm>
            <a:off x="10024196" y="5335493"/>
            <a:ext cx="1668544" cy="37674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Example :Discharging power limit </a:t>
            </a:r>
          </a:p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and current limit</a:t>
            </a:r>
          </a:p>
        </p:txBody>
      </p:sp>
    </p:spTree>
    <p:extLst>
      <p:ext uri="{BB962C8B-B14F-4D97-AF65-F5344CB8AC3E}">
        <p14:creationId xmlns:p14="http://schemas.microsoft.com/office/powerpoint/2010/main" val="2673228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3A96E53-967D-40CF-8EAE-ED682672F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425" y="878685"/>
            <a:ext cx="6370742" cy="5321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CAA0DE-0AFD-40A2-A7E5-B7A88BCBD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Amesim</a:t>
            </a:r>
            <a:r>
              <a:rPr lang="en-US" dirty="0"/>
              <a:t> Battery Model for MIL and SIL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5A688F-F945-4388-97B8-4D1ECBA8528D}"/>
              </a:ext>
            </a:extLst>
          </p:cNvPr>
          <p:cNvSpPr txBox="1"/>
          <p:nvPr/>
        </p:nvSpPr>
        <p:spPr>
          <a:xfrm>
            <a:off x="767930" y="2039276"/>
            <a:ext cx="1071455" cy="22928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Power cycle Input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EEDF436-D73F-4DA6-9816-F1FE67C4FAB8}"/>
              </a:ext>
            </a:extLst>
          </p:cNvPr>
          <p:cNvSpPr/>
          <p:nvPr/>
        </p:nvSpPr>
        <p:spPr bwMode="auto">
          <a:xfrm rot="5400000">
            <a:off x="2040085" y="2450634"/>
            <a:ext cx="1275082" cy="681654"/>
          </a:xfrm>
          <a:prstGeom prst="ellipse">
            <a:avLst/>
          </a:prstGeom>
          <a:noFill/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428ADE9-3756-47A6-8983-0C5D4C30C6E5}"/>
              </a:ext>
            </a:extLst>
          </p:cNvPr>
          <p:cNvCxnSpPr>
            <a:cxnSpLocks/>
          </p:cNvCxnSpPr>
          <p:nvPr/>
        </p:nvCxnSpPr>
        <p:spPr bwMode="auto">
          <a:xfrm>
            <a:off x="1691258" y="2320636"/>
            <a:ext cx="645541" cy="382159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C7470EE2-8209-4FD7-BAD6-5BAD44B39791}"/>
              </a:ext>
            </a:extLst>
          </p:cNvPr>
          <p:cNvSpPr/>
          <p:nvPr/>
        </p:nvSpPr>
        <p:spPr bwMode="auto">
          <a:xfrm rot="5400000">
            <a:off x="1899919" y="2245360"/>
            <a:ext cx="3403600" cy="965200"/>
          </a:xfrm>
          <a:prstGeom prst="ellipse">
            <a:avLst/>
          </a:prstGeom>
          <a:noFill/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EDB7177-F119-4E0F-81FE-0F335A81E899}"/>
              </a:ext>
            </a:extLst>
          </p:cNvPr>
          <p:cNvCxnSpPr>
            <a:cxnSpLocks/>
          </p:cNvCxnSpPr>
          <p:nvPr/>
        </p:nvCxnSpPr>
        <p:spPr bwMode="auto">
          <a:xfrm flipV="1">
            <a:off x="1862053" y="3665575"/>
            <a:ext cx="1300902" cy="580919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570A370-0B59-486E-BAC4-00106D0C3EA0}"/>
              </a:ext>
            </a:extLst>
          </p:cNvPr>
          <p:cNvSpPr txBox="1"/>
          <p:nvPr/>
        </p:nvSpPr>
        <p:spPr>
          <a:xfrm>
            <a:off x="670985" y="4246493"/>
            <a:ext cx="2275415" cy="96278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Contactor model: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Precharge</a:t>
            </a: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contactor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Main contactor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Charger contactor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D1D8556-B1DD-4F01-ACFE-5FC83975ADB8}"/>
              </a:ext>
            </a:extLst>
          </p:cNvPr>
          <p:cNvSpPr/>
          <p:nvPr/>
        </p:nvSpPr>
        <p:spPr bwMode="auto">
          <a:xfrm>
            <a:off x="5080000" y="4164316"/>
            <a:ext cx="2621280" cy="1992643"/>
          </a:xfrm>
          <a:prstGeom prst="roundRect">
            <a:avLst/>
          </a:prstGeom>
          <a:noFill/>
          <a:ln w="22225">
            <a:solidFill>
              <a:schemeClr val="tx1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213EE41-0B5B-43DC-8EB4-BE16C6C21A35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701280" y="4918814"/>
            <a:ext cx="1268941" cy="496466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B1CA165-6550-4C3A-9FE4-A479D128A3BB}"/>
              </a:ext>
            </a:extLst>
          </p:cNvPr>
          <p:cNvSpPr txBox="1"/>
          <p:nvPr/>
        </p:nvSpPr>
        <p:spPr>
          <a:xfrm>
            <a:off x="9170250" y="5300636"/>
            <a:ext cx="2027342" cy="27720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Amesim</a:t>
            </a: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/Simulink Interface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B87119F-65A6-4C84-8E20-D728F84EC928}"/>
              </a:ext>
            </a:extLst>
          </p:cNvPr>
          <p:cNvCxnSpPr>
            <a:cxnSpLocks/>
          </p:cNvCxnSpPr>
          <p:nvPr/>
        </p:nvCxnSpPr>
        <p:spPr bwMode="auto">
          <a:xfrm flipH="1">
            <a:off x="7515228" y="1739316"/>
            <a:ext cx="1820311" cy="740411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95D811E-EA91-43D9-A687-0B2F3E78878B}"/>
              </a:ext>
            </a:extLst>
          </p:cNvPr>
          <p:cNvSpPr txBox="1"/>
          <p:nvPr/>
        </p:nvSpPr>
        <p:spPr>
          <a:xfrm>
            <a:off x="9512936" y="1576820"/>
            <a:ext cx="2027342" cy="27720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Battery pack model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98F22869-F6C2-4DAF-AED0-12A10701D7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392" t="22779" r="9644" b="34126"/>
          <a:stretch/>
        </p:blipFill>
        <p:spPr>
          <a:xfrm>
            <a:off x="10083656" y="2560181"/>
            <a:ext cx="1443709" cy="17376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Arrow: Right 24">
            <a:extLst>
              <a:ext uri="{FF2B5EF4-FFF2-40B4-BE49-F238E27FC236}">
                <a16:creationId xmlns:a16="http://schemas.microsoft.com/office/drawing/2014/main" id="{86E5F958-2320-4775-8937-B08C1F27DD63}"/>
              </a:ext>
            </a:extLst>
          </p:cNvPr>
          <p:cNvSpPr/>
          <p:nvPr/>
        </p:nvSpPr>
        <p:spPr bwMode="auto">
          <a:xfrm>
            <a:off x="8970221" y="3312160"/>
            <a:ext cx="891330" cy="116840"/>
          </a:xfrm>
          <a:prstGeom prst="rightArrow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highlight>
                <a:srgbClr val="FFFF00"/>
              </a:highlight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B50EE4C-5BAE-43C8-8751-23A5AFAC1A52}"/>
              </a:ext>
            </a:extLst>
          </p:cNvPr>
          <p:cNvSpPr txBox="1"/>
          <p:nvPr/>
        </p:nvSpPr>
        <p:spPr>
          <a:xfrm>
            <a:off x="9815832" y="4444002"/>
            <a:ext cx="2027342" cy="27720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Battery model in Simulink</a:t>
            </a:r>
          </a:p>
        </p:txBody>
      </p:sp>
    </p:spTree>
    <p:extLst>
      <p:ext uri="{BB962C8B-B14F-4D97-AF65-F5344CB8AC3E}">
        <p14:creationId xmlns:p14="http://schemas.microsoft.com/office/powerpoint/2010/main" val="4962105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VERSION" val="4.1.2.0"/>
  <p:tag name="CDT_CREATORVERSION" val="4.1.2.0"/>
  <p:tag name="CDT_TEMPLATEVERSION" val="2.0.0"/>
  <p:tag name="CDT_FONTSET" val="Arial"/>
  <p:tag name="CDT_CUSTOMER" val="Siemens_2016_16x9"/>
  <p:tag name="CDT_CUSTOMER_NAME" val="Siemens AG (Corporate Design Update 2016)"/>
  <p:tag name="CDT_LANGUAGE" val="10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DELETE_ONEVENT_NEWPRES" val="False"/>
  <p:tag name="CDT_PROT" val="2"/>
  <p:tag name="CDT_PROT_TOP" val="0"/>
  <p:tag name="CDT_PROT_LEFT" val="0"/>
  <p:tag name="CDT_PROT_WIDTH" val="960,5"/>
  <p:tag name="CDT_PROT_HEIGHT" val="99,875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06,1349"/>
  <p:tag name="CDT_PROT_HEIGHT" val="374,2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DELETE_ONEVENT_NEWPRES" val="False"/>
  <p:tag name="CDT_PROT" val="2"/>
  <p:tag name="CDT_PROT_TOP" val="111,25"/>
  <p:tag name="CDT_PROT_LEFT" val="366,85"/>
  <p:tag name="CDT_PROT_WIDTH" val="593,65"/>
  <p:tag name="CDT_PROT_HEIGHT" val="374,2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374,2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83,5"/>
  <p:tag name="CDT_PROT_HEIGHT" val="374,2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44,125"/>
  <p:tag name="CDT_PROT_WIDTH" val="283,4646"/>
  <p:tag name="CDT_PROT_HEIGHT" val="374,2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639,0355"/>
  <p:tag name="CDT_PROT_WIDTH" val="283,4646"/>
  <p:tag name="CDT_PROT_HEIGHT" val="374,2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430,875"/>
  <p:tag name="CDT_PROT_HEIGHT" val="181,37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181,37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430,875"/>
  <p:tag name="CDT_PROT_HEIGHT" val="181,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1,625"/>
  <p:tag name="CDT_PROT_WIDTH" val="430,875"/>
  <p:tag name="CDT_PROT_HEIGHT" val="181,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17,4803"/>
  <p:tag name="CDT_PROT_HEIGHT" val="374,25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7"/>
  <p:tag name="CDT_PROT_WIDTH" val="317,4803"/>
  <p:tag name="CDT_PROT_HEIGHT" val="374,2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04,0945"/>
  <p:tag name="CDT_PROT_HEIGHT" val="374,25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264,7559"/>
  <p:tag name="CDT_PROT_WIDTH" val="215,4941"/>
  <p:tag name="CDT_PROT_HEIGHT" val="374,2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204,125"/>
  <p:tag name="CDT_PROT_HEIGHT" val="374,2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317,4803"/>
  <p:tag name="CDT_PROT_HEIGHT" val="181,37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6"/>
  <p:tag name="CDT_PROT_WIDTH" val="317,4803"/>
  <p:tag name="CDT_PROT_HEIGHT" val="181,37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317,4803"/>
  <p:tag name="CDT_PROT_HEIGHT" val="181,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378,2697"/>
  <p:tag name="CDT_PROT_WIDTH" val="317,4803"/>
  <p:tag name="CDT_PROT_HEIGHT" val="181,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heme/theme1.xml><?xml version="1.0" encoding="utf-8"?>
<a:theme xmlns:a="http://schemas.openxmlformats.org/drawingml/2006/main" name="Siemens 2017 – 16:9">
  <a:themeElements>
    <a:clrScheme name="Siemens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879BAA"/>
      </a:accent1>
      <a:accent2>
        <a:srgbClr val="BECDD7"/>
      </a:accent2>
      <a:accent3>
        <a:srgbClr val="EB780A"/>
      </a:accent3>
      <a:accent4>
        <a:srgbClr val="641946"/>
      </a:accent4>
      <a:accent5>
        <a:srgbClr val="005F87"/>
      </a:accent5>
      <a:accent6>
        <a:srgbClr val="647D2D"/>
      </a:accent6>
      <a:hlink>
        <a:srgbClr val="EB780A"/>
      </a:hlink>
      <a:folHlink>
        <a:srgbClr val="641946"/>
      </a:folHlink>
    </a:clrScheme>
    <a:fontScheme name="Sieme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2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txDef>
  </a:objectDefaults>
  <a:extraClrSchemeLst/>
  <a:custClrLst>
    <a:custClr name="Siemens Snow | 255 255 255">
      <a:srgbClr val="FFFFFF"/>
    </a:custClr>
    <a:custClr name="Siemens Accent Yellow dark | 235 120 10">
      <a:srgbClr val="EB780A"/>
    </a:custClr>
    <a:custClr name="Siemens Accent Yellow light | 255 185 0">
      <a:srgbClr val="FFB900"/>
    </a:custClr>
    <a:custClr name="Siemens Stone dark | 60 70 75">
      <a:srgbClr val="3C464B"/>
    </a:custClr>
    <a:custClr name="Siemens Sand dark | 115 100 90">
      <a:srgbClr val="73645A"/>
    </a:custClr>
    <a:custClr name="Siemens Accent Teal dark | 0 100 110">
      <a:srgbClr val="00646E"/>
    </a:custClr>
    <a:custClr name="Siemens Accent Yellow | 125 45 30">
      <a:srgbClr val="7D2D1E"/>
    </a:custClr>
    <a:custClr name="Siemens Accent Red | 65 20 50">
      <a:srgbClr val="411432"/>
    </a:custClr>
    <a:custClr name="Siemens Accent Blue | 0 70 105">
      <a:srgbClr val="004669"/>
    </a:custClr>
    <a:custClr name="Siemens Accent Green | 70 95 25">
      <a:srgbClr val="465F19"/>
    </a:custClr>
    <a:custClr name="Black">
      <a:srgbClr val="000000"/>
    </a:custClr>
    <a:custClr name="Siemens Accent Red dark | 100 25 70">
      <a:srgbClr val="641946"/>
    </a:custClr>
    <a:custClr name="Siemens Accent Red light | 175 35 95">
      <a:srgbClr val="AF235F"/>
    </a:custClr>
    <a:custClr name="Siemens Stone | 120 135 145">
      <a:srgbClr val="788791"/>
    </a:custClr>
    <a:custClr name="Siemens Sand | 155 150 130">
      <a:srgbClr val="9B9682"/>
    </a:custClr>
    <a:custClr name="Siemens Accent Teal | 15 130 135">
      <a:srgbClr val="0F8287"/>
    </a:custClr>
    <a:custClr name="Siemens Accent Yellow | 200 90 30">
      <a:srgbClr val="C85A1E"/>
    </a:custClr>
    <a:custClr name="Siemens Accent Red dark | 100 25 70">
      <a:srgbClr val="641946"/>
    </a:custClr>
    <a:custClr name="Siemens Accent Blue dark | 0 95 135">
      <a:srgbClr val="005F87"/>
    </a:custClr>
    <a:custClr name="Siemens Accent Green dark | 100 125 45">
      <a:srgbClr val="647D2D"/>
    </a:custClr>
    <a:custClr name="Siemens Stone light | 135 155 170">
      <a:srgbClr val="879BAA"/>
    </a:custClr>
    <a:custClr name="Siemens Accent Blue dark | 0 95 135">
      <a:srgbClr val="005F87"/>
    </a:custClr>
    <a:custClr name="Siemens Accent Blue light | 80 190 215">
      <a:srgbClr val="50BED7"/>
    </a:custClr>
    <a:custClr name="Siemens Stone | 155 175 190">
      <a:srgbClr val="9BAFBE"/>
    </a:custClr>
    <a:custClr name="Siemens Sand | 185 185 165">
      <a:srgbClr val="B9B9A5"/>
    </a:custClr>
    <a:custClr name="Siemens Accent Teal | 50 160 160">
      <a:srgbClr val="32A0A0"/>
    </a:custClr>
    <a:custClr name="Siemens Accent Yellow dark | 235 120 10">
      <a:srgbClr val="EB780A"/>
    </a:custClr>
    <a:custClr name="Siemens Accent Red | 135 30 80">
      <a:srgbClr val="871E50"/>
    </a:custClr>
    <a:custClr name="Siemens Accent Blue | 35 135 170">
      <a:srgbClr val="2387AA"/>
    </a:custClr>
    <a:custClr name="Siemens Accent Green | 135 150 40">
      <a:srgbClr val="879628"/>
    </a:custClr>
    <a:custClr name="Siemens Stone light 35% | 190 205 215">
      <a:srgbClr val="BECDD7"/>
    </a:custClr>
    <a:custClr name="Siemens Accent Green dark | 100 125 45">
      <a:srgbClr val="647D2D"/>
    </a:custClr>
    <a:custClr name="Siemens Accent Green light | 170 180 20">
      <a:srgbClr val="AAB414"/>
    </a:custClr>
    <a:custClr name="Siemens Stone light 35% | 190 205 215">
      <a:srgbClr val="BECDD7"/>
    </a:custClr>
    <a:custClr name="Siemens Sand light 35% | 215 215 205">
      <a:srgbClr val="D7D7CD"/>
    </a:custClr>
    <a:custClr name="Siemens Accent Teal | 75 185 185">
      <a:srgbClr val="4BB9B9"/>
    </a:custClr>
    <a:custClr name="Siemens Accent Yellow light | 255 185 0">
      <a:srgbClr val="FFB900"/>
    </a:custClr>
    <a:custClr name="Siemens Accent Red light | 175 35 95">
      <a:srgbClr val="AF235F"/>
    </a:custClr>
    <a:custClr name="Siemens Accent Blue | 65 170 200">
      <a:srgbClr val="41AAC8"/>
    </a:custClr>
    <a:custClr name="Siemens Accent Green light | 170 180 20">
      <a:srgbClr val="AAB414"/>
    </a:custClr>
    <a:custClr name="Siemens Sand light 35% | 215 215 205">
      <a:srgbClr val="D7D7CD"/>
    </a:custClr>
    <a:custClr name="Siemens Accent Teal dark | 0 100 110">
      <a:srgbClr val="00646E"/>
    </a:custClr>
    <a:custClr name="Siemens Accent Teal light | 65 170 170">
      <a:srgbClr val="41AAAA"/>
    </a:custClr>
    <a:custClr name="Siemens Stone | 205 217 225">
      <a:srgbClr val="CDD9E1"/>
    </a:custClr>
    <a:custClr name="Siemens Sand | 225 225 215">
      <a:srgbClr val="E1E1D7"/>
    </a:custClr>
    <a:custClr name="Siemens Accent Teal | 165 225 225">
      <a:srgbClr val="A5E1E1"/>
    </a:custClr>
    <a:custClr name="Siemens Accent Yellow | 255 225 120">
      <a:srgbClr val="FFE178"/>
    </a:custClr>
    <a:custClr name="Siemens Accent Red | 215 105 140">
      <a:srgbClr val="D7698C"/>
    </a:custClr>
    <a:custClr name="Siemens Accent Blue | 125 210 230">
      <a:srgbClr val="7DD2E6"/>
    </a:custClr>
    <a:custClr name="Siemens Accent Green | 210 215 65">
      <a:srgbClr val="D2D741"/>
    </a:custClr>
  </a:custClrLst>
  <a:extLst>
    <a:ext uri="{05A4C25C-085E-4340-85A3-A5531E510DB2}">
      <thm15:themeFamily xmlns:thm15="http://schemas.microsoft.com/office/thememl/2012/main" name="sie-ppt-2010-v2-1--PL-Jan-2018_AUTO 2-Layouts.pptx" id="{2C5544F9-3A5E-4BDD-BD8C-189C4F27F45D}" vid="{153C5196-164F-464D-B455-E26CCA0A7CF9}"/>
    </a:ext>
  </a:ext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>
  <Name>Three columns</Name>
  <PpLayout>32</PpLayout>
  <Index>14</Index>
</p4ppTags>
</file>

<file path=customXml/item10.xml><?xml version="1.0" encoding="utf-8"?>
<p4ppTags>
  <Name>Free Content + Navigation</Name>
  <PpLayout>32</PpLayout>
  <Index>16</Index>
</p4ppTags>
</file>

<file path=customXml/item11.xml><?xml version="1.0" encoding="utf-8"?>
<p4ppTags>
  <Name>Two rows</Name>
  <PpLayout>32</PpLayout>
  <Index>13</Index>
</p4ppTags>
</file>

<file path=customXml/item12.xml><?xml version="1.0" encoding="utf-8"?>
<p4ppTags>
  <Name>Text + Index</Name>
  <PpLayout>32</PpLayout>
  <Index>8</Index>
</p4ppTags>
</file>

<file path=customXml/item13.xml><?xml version="1.0" encoding="utf-8"?>
<p4ppTags>
  <Name>Four objects + Navigation</Name>
  <PpLayout>32</PpLayout>
  <Index>22</Index>
</p4ppTags>
</file>

<file path=customXml/item14.xml><?xml version="1.0" encoding="utf-8"?>
<p4ppTags>
  <Name>Three columns + Navigation</Name>
  <PpLayout>32</PpLayout>
  <Index>20</Index>
</p4ppTags>
</file>

<file path=customXml/item15.xml><?xml version="1.0" encoding="utf-8"?>
<p4ppTags>
  <Name>Free Content</Name>
  <PpLayout>11</PpLayout>
  <Index>9</Index>
</p4ppTags>
</file>

<file path=customXml/item16.xml><?xml version="1.0" encoding="utf-8"?>
<p4ppTags>
  <Name>One object (small) + Navigation</Name>
  <PpLayout>32</PpLayout>
  <Index>18</Index>
</p4ppTags>
</file>

<file path=customXml/item17.xml><?xml version="1.0" encoding="utf-8"?>
<p4ppTags>
  <Name>One object (large) + Navigation</Name>
  <PpLayout>32</PpLayout>
  <Index>17</Index>
</p4ppTags>
</file>

<file path=customXml/item18.xml><?xml version="1.0" encoding="utf-8"?>
<p4ppTags>
  <Name>One object (small)</Name>
  <PpLayout>16</PpLayout>
  <Index>11</Index>
</p4ppTags>
</file>

<file path=customXml/item19.xml><?xml version="1.0" encoding="utf-8"?>
<p4ppTags>
  <Name>Two rows + Navigation</Name>
  <PpLayout>32</PpLayout>
  <Index>21</Index>
</p4ppTags>
</file>

<file path=customXml/item2.xml><?xml version="1.0" encoding="utf-8"?>
<p4ppTags>
  <Name>Four objects</Name>
  <PpLayout>24</PpLayout>
  <Index>15</Index>
</p4ppTags>
</file>

<file path=customXml/item3.xml><?xml version="1.0" encoding="utf-8"?>
<p4ppTags>
  <Name>Two columns + Navigation</Name>
  <PpLayout>32</PpLayout>
  <Index>19</Index>
</p4ppTags>
</file>

<file path=customXml/item4.xml><?xml version="1.0" encoding="utf-8"?>
<p4ppTags/>
</file>

<file path=customXml/item5.xml><?xml version="1.0" encoding="utf-8"?>
<p4ppTags>
  <Name>Two columns</Name>
  <PpLayout>29</PpLayout>
  <Index>12</Index>
</p4ppTags>
</file>

<file path=customXml/item6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7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8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A702E8ADD2874081FB0AA7CEBFACC5" ma:contentTypeVersion="4" ma:contentTypeDescription="Create a new document." ma:contentTypeScope="" ma:versionID="70de29942c0878925e25d2a782f05046">
  <xsd:schema xmlns:xsd="http://www.w3.org/2001/XMLSchema" xmlns:xs="http://www.w3.org/2001/XMLSchema" xmlns:p="http://schemas.microsoft.com/office/2006/metadata/properties" xmlns:ns2="bea1bd91-d0d0-46dc-aee6-da42aab4c8cb" targetNamespace="http://schemas.microsoft.com/office/2006/metadata/properties" ma:root="true" ma:fieldsID="8a02643be09be05b7b9dcd1a014bad38" ns2:_="">
    <xsd:import namespace="bea1bd91-d0d0-46dc-aee6-da42aab4c8c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a1bd91-d0d0-46dc-aee6-da42aab4c8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9.xml><?xml version="1.0" encoding="utf-8"?>
<p4ppTags>
  <Name>One object (large)</Name>
  <PpLayout>16</PpLayout>
  <Index>10</Index>
</p4ppTags>
</file>

<file path=customXml/itemProps1.xml><?xml version="1.0" encoding="utf-8"?>
<ds:datastoreItem xmlns:ds="http://schemas.openxmlformats.org/officeDocument/2006/customXml" ds:itemID="{15CF3461-70D1-4B54-AFAB-DAFDA0A238CD}">
  <ds:schemaRefs/>
</ds:datastoreItem>
</file>

<file path=customXml/itemProps10.xml><?xml version="1.0" encoding="utf-8"?>
<ds:datastoreItem xmlns:ds="http://schemas.openxmlformats.org/officeDocument/2006/customXml" ds:itemID="{7CC5F709-E74B-4E5F-A728-923D5062EBEF}">
  <ds:schemaRefs/>
</ds:datastoreItem>
</file>

<file path=customXml/itemProps11.xml><?xml version="1.0" encoding="utf-8"?>
<ds:datastoreItem xmlns:ds="http://schemas.openxmlformats.org/officeDocument/2006/customXml" ds:itemID="{38AB8DE4-FD9B-4166-BEC3-3F1753596133}">
  <ds:schemaRefs/>
</ds:datastoreItem>
</file>

<file path=customXml/itemProps12.xml><?xml version="1.0" encoding="utf-8"?>
<ds:datastoreItem xmlns:ds="http://schemas.openxmlformats.org/officeDocument/2006/customXml" ds:itemID="{7E35FEDB-1F0E-4D67-A313-4AC59C26FF29}">
  <ds:schemaRefs/>
</ds:datastoreItem>
</file>

<file path=customXml/itemProps13.xml><?xml version="1.0" encoding="utf-8"?>
<ds:datastoreItem xmlns:ds="http://schemas.openxmlformats.org/officeDocument/2006/customXml" ds:itemID="{EAB520BC-C6EC-457E-8AB5-55DB67C86858}">
  <ds:schemaRefs/>
</ds:datastoreItem>
</file>

<file path=customXml/itemProps14.xml><?xml version="1.0" encoding="utf-8"?>
<ds:datastoreItem xmlns:ds="http://schemas.openxmlformats.org/officeDocument/2006/customXml" ds:itemID="{85D77EE6-52B7-48BE-9EDB-748F1EBB53DE}">
  <ds:schemaRefs/>
</ds:datastoreItem>
</file>

<file path=customXml/itemProps15.xml><?xml version="1.0" encoding="utf-8"?>
<ds:datastoreItem xmlns:ds="http://schemas.openxmlformats.org/officeDocument/2006/customXml" ds:itemID="{D8097D0C-BE3E-4AEC-9593-65CFCCB19297}">
  <ds:schemaRefs/>
</ds:datastoreItem>
</file>

<file path=customXml/itemProps16.xml><?xml version="1.0" encoding="utf-8"?>
<ds:datastoreItem xmlns:ds="http://schemas.openxmlformats.org/officeDocument/2006/customXml" ds:itemID="{D9FE249F-833E-4CF0-BECB-552D01D7DC9E}">
  <ds:schemaRefs/>
</ds:datastoreItem>
</file>

<file path=customXml/itemProps17.xml><?xml version="1.0" encoding="utf-8"?>
<ds:datastoreItem xmlns:ds="http://schemas.openxmlformats.org/officeDocument/2006/customXml" ds:itemID="{B27F640E-84DF-4F97-BC70-D045F1E6594F}">
  <ds:schemaRefs/>
</ds:datastoreItem>
</file>

<file path=customXml/itemProps18.xml><?xml version="1.0" encoding="utf-8"?>
<ds:datastoreItem xmlns:ds="http://schemas.openxmlformats.org/officeDocument/2006/customXml" ds:itemID="{1618AA06-B22E-4D19-9680-0D7830426729}">
  <ds:schemaRefs/>
</ds:datastoreItem>
</file>

<file path=customXml/itemProps19.xml><?xml version="1.0" encoding="utf-8"?>
<ds:datastoreItem xmlns:ds="http://schemas.openxmlformats.org/officeDocument/2006/customXml" ds:itemID="{6C79E4F8-DCFB-483C-880A-AEEC6AAFC838}">
  <ds:schemaRefs/>
</ds:datastoreItem>
</file>

<file path=customXml/itemProps2.xml><?xml version="1.0" encoding="utf-8"?>
<ds:datastoreItem xmlns:ds="http://schemas.openxmlformats.org/officeDocument/2006/customXml" ds:itemID="{1581BFFB-B4CE-47A8-BE77-DC1339B1E5A7}">
  <ds:schemaRefs/>
</ds:datastoreItem>
</file>

<file path=customXml/itemProps3.xml><?xml version="1.0" encoding="utf-8"?>
<ds:datastoreItem xmlns:ds="http://schemas.openxmlformats.org/officeDocument/2006/customXml" ds:itemID="{D7BABA95-BFFE-422B-8591-3271669EEA88}">
  <ds:schemaRefs/>
</ds:datastoreItem>
</file>

<file path=customXml/itemProps4.xml><?xml version="1.0" encoding="utf-8"?>
<ds:datastoreItem xmlns:ds="http://schemas.openxmlformats.org/officeDocument/2006/customXml" ds:itemID="{572FBA73-6DBF-45DA-8282-9342320CFAB0}">
  <ds:schemaRefs/>
</ds:datastoreItem>
</file>

<file path=customXml/itemProps5.xml><?xml version="1.0" encoding="utf-8"?>
<ds:datastoreItem xmlns:ds="http://schemas.openxmlformats.org/officeDocument/2006/customXml" ds:itemID="{1666F4C2-68F5-4840-A44A-1A646C0925A1}">
  <ds:schemaRefs/>
</ds:datastoreItem>
</file>

<file path=customXml/itemProps6.xml><?xml version="1.0" encoding="utf-8"?>
<ds:datastoreItem xmlns:ds="http://schemas.openxmlformats.org/officeDocument/2006/customXml" ds:itemID="{40E7D733-4C0B-42FA-B2FE-9CA13A51F658}">
  <ds:schemaRefs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bea1bd91-d0d0-46dc-aee6-da42aab4c8cb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7.xml><?xml version="1.0" encoding="utf-8"?>
<ds:datastoreItem xmlns:ds="http://schemas.openxmlformats.org/officeDocument/2006/customXml" ds:itemID="{D498999D-B2B7-483E-985A-C4021233D338}">
  <ds:schemaRefs>
    <ds:schemaRef ds:uri="http://schemas.microsoft.com/sharepoint/v3/contenttype/forms"/>
  </ds:schemaRefs>
</ds:datastoreItem>
</file>

<file path=customXml/itemProps8.xml><?xml version="1.0" encoding="utf-8"?>
<ds:datastoreItem xmlns:ds="http://schemas.openxmlformats.org/officeDocument/2006/customXml" ds:itemID="{833A5BA7-2AAE-4876-9ADA-7AA9F23172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a1bd91-d0d0-46dc-aee6-da42aab4c8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9.xml><?xml version="1.0" encoding="utf-8"?>
<ds:datastoreItem xmlns:ds="http://schemas.openxmlformats.org/officeDocument/2006/customXml" ds:itemID="{80661B8B-A327-44F9-823B-4D9EE0B3EC78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sie-ppt-2010-v2-1--PL-Jan-2018_AUTO 2-Layouts</Template>
  <TotalTime>51996</TotalTime>
  <Words>843</Words>
  <Application>Microsoft Office PowerPoint</Application>
  <PresentationFormat>Custom</PresentationFormat>
  <Paragraphs>145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Tahoma</vt:lpstr>
      <vt:lpstr>Wingdings</vt:lpstr>
      <vt:lpstr>Siemens 2017 – 16:9</vt:lpstr>
      <vt:lpstr>Chengdu AV-EV Engineering Center: Battery Management System Development  Simcenter Engineering and Consulting, 06/05/2020</vt:lpstr>
      <vt:lpstr>Document Outline</vt:lpstr>
      <vt:lpstr>Project Overview Project Context and Target</vt:lpstr>
      <vt:lpstr>BMS System Closed Loop Overview</vt:lpstr>
      <vt:lpstr>MBSE Development Process for BMS</vt:lpstr>
      <vt:lpstr>BMS System Architecture</vt:lpstr>
      <vt:lpstr>Managing the Software Development Artifacts Polarion for BMS Development</vt:lpstr>
      <vt:lpstr>BMS Development Step 1: Simulink model development and Open Loop Testing</vt:lpstr>
      <vt:lpstr>Amesim Battery Model for MIL and SIL</vt:lpstr>
      <vt:lpstr>BMS Development Step 2: Simulink model Closed Loop Testing with Amesim Battery Model</vt:lpstr>
      <vt:lpstr>BMS Development Step 3: Software in the Loop Testing with Amesim Battery Model</vt:lpstr>
      <vt:lpstr>BMS Development Step 4: Rapid Prototyping Control (RPC) Unit Testing Setup</vt:lpstr>
      <vt:lpstr>Thank You</vt:lpstr>
    </vt:vector>
  </TitlesOfParts>
  <Company>SIEMENS AG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 NVH Masterclass, 11-13 June, 2019  Driveline NVH – Electric Motor Noise Analysis Smart panel width can be freely chosen</dc:title>
  <dc:creator>alessandro.lepore@siemens.com</dc:creator>
  <cp:keywords>C_Unrestricted</cp:keywords>
  <cp:lastModifiedBy>Jing Wang</cp:lastModifiedBy>
  <cp:revision>656</cp:revision>
  <cp:lastPrinted>2017-05-16T13:00:22Z</cp:lastPrinted>
  <dcterms:created xsi:type="dcterms:W3CDTF">2019-05-21T09:27:11Z</dcterms:created>
  <dcterms:modified xsi:type="dcterms:W3CDTF">2020-06-05T20:49:09Z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  <property fmtid="{D5CDD505-2E9C-101B-9397-08002B2CF9AE}" pid="3" name="Release date">
    <vt:lpwstr>November 2017</vt:lpwstr>
  </property>
  <property fmtid="{D5CDD505-2E9C-101B-9397-08002B2CF9AE}" pid="4" name="Office version">
    <vt:lpwstr>2007 and higher</vt:lpwstr>
  </property>
  <property fmtid="{D5CDD505-2E9C-101B-9397-08002B2CF9AE}" pid="5" name="Release version">
    <vt:lpwstr>2.1</vt:lpwstr>
  </property>
  <property fmtid="{D5CDD505-2E9C-101B-9397-08002B2CF9AE}" pid="6" name="Document Confidentiality">
    <vt:lpwstr>Unrestricted</vt:lpwstr>
  </property>
  <property fmtid="{D5CDD505-2E9C-101B-9397-08002B2CF9AE}" pid="7" name="sodocoClasLang">
    <vt:lpwstr>Restricted</vt:lpwstr>
  </property>
  <property fmtid="{D5CDD505-2E9C-101B-9397-08002B2CF9AE}" pid="8" name="sodocoClasLangId">
    <vt:i4>0</vt:i4>
  </property>
  <property fmtid="{D5CDD505-2E9C-101B-9397-08002B2CF9AE}" pid="9" name="sodocoClasId">
    <vt:i4>1</vt:i4>
  </property>
  <property fmtid="{D5CDD505-2E9C-101B-9397-08002B2CF9AE}" pid="10" name="ContentTypeId">
    <vt:lpwstr>0x0101004CA702E8ADD2874081FB0AA7CEBFACC5</vt:lpwstr>
  </property>
</Properties>
</file>

<file path=docProps/thumbnail.jpeg>
</file>